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7" r:id="rId5"/>
    <p:sldId id="267" r:id="rId6"/>
    <p:sldId id="258" r:id="rId7"/>
    <p:sldId id="259" r:id="rId8"/>
    <p:sldId id="260" r:id="rId9"/>
    <p:sldId id="261" r:id="rId10"/>
    <p:sldId id="262" r:id="rId11"/>
    <p:sldId id="263" r:id="rId12"/>
    <p:sldId id="26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E61544-DFAE-492C-AFA5-FF97EC473764}" v="41" dt="2023-06-13T21:15:32.523"/>
    <p1510:client id="{70E8DBBE-F760-E4CD-F00D-B50F025C92CD}" v="1" dt="2023-01-13T15:37:18.243"/>
    <p1510:client id="{7F7C3732-E9FD-47C7-9241-F8EACDA92247}" v="1" dt="2023-06-20T17:54:40.713"/>
    <p1510:client id="{BB56283B-7E3D-4617-8853-65243909BB15}" v="2" dt="2023-06-13T21:54:57.722"/>
    <p1510:client id="{F2BBD533-8E85-40D8-AA2F-711ECE23E506}" v="5" dt="2023-01-11T23:26:58.7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32210" autoAdjust="0"/>
  </p:normalViewPr>
  <p:slideViewPr>
    <p:cSldViewPr snapToGrid="0" showGuides="1">
      <p:cViewPr varScale="1">
        <p:scale>
          <a:sx n="34" d="100"/>
          <a:sy n="34" d="100"/>
        </p:scale>
        <p:origin x="2640"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rell, Timothy M CIV (USA)" userId="S::timothy.m.merrell@uscg.mil::adc478d8-ca49-4c6c-b614-f5ce75cb132a" providerId="AD" clId="Web-{3B625D57-3E7D-4EDF-AC21-9383300F7B84}"/>
    <pc:docChg chg="modSld">
      <pc:chgData name="Merrell, Timothy M CIV (USA)" userId="S::timothy.m.merrell@uscg.mil::adc478d8-ca49-4c6c-b614-f5ce75cb132a" providerId="AD" clId="Web-{3B625D57-3E7D-4EDF-AC21-9383300F7B84}" dt="2022-01-24T16:52:37.863" v="6" actId="20577"/>
      <pc:docMkLst>
        <pc:docMk/>
      </pc:docMkLst>
      <pc:sldChg chg="modSp">
        <pc:chgData name="Merrell, Timothy M CIV (USA)" userId="S::timothy.m.merrell@uscg.mil::adc478d8-ca49-4c6c-b614-f5ce75cb132a" providerId="AD" clId="Web-{3B625D57-3E7D-4EDF-AC21-9383300F7B84}" dt="2022-01-24T16:52:37.863" v="6" actId="20577"/>
        <pc:sldMkLst>
          <pc:docMk/>
          <pc:sldMk cId="1495360283" sldId="257"/>
        </pc:sldMkLst>
        <pc:spChg chg="mod">
          <ac:chgData name="Merrell, Timothy M CIV (USA)" userId="S::timothy.m.merrell@uscg.mil::adc478d8-ca49-4c6c-b614-f5ce75cb132a" providerId="AD" clId="Web-{3B625D57-3E7D-4EDF-AC21-9383300F7B84}" dt="2022-01-24T16:52:37.863" v="6" actId="20577"/>
          <ac:spMkLst>
            <pc:docMk/>
            <pc:sldMk cId="1495360283" sldId="257"/>
            <ac:spMk id="2" creationId="{00000000-0000-0000-0000-000000000000}"/>
          </ac:spMkLst>
        </pc:spChg>
      </pc:sldChg>
    </pc:docChg>
  </pc:docChgLst>
  <pc:docChgLst>
    <pc:chgData name="Atadero, Robert M CIV USCG BASE KETCHIKAN (USA)" userId="9c1efb8d-19bc-415a-926c-9be5193b770c" providerId="ADAL" clId="{8F036733-5A2B-4AE5-B2A4-B16D5B153462}"/>
    <pc:docChg chg="modSld sldOrd">
      <pc:chgData name="Atadero, Robert M CIV USCG BASE KETCHIKAN (USA)" userId="9c1efb8d-19bc-415a-926c-9be5193b770c" providerId="ADAL" clId="{8F036733-5A2B-4AE5-B2A4-B16D5B153462}" dt="2023-01-11T00:57:08.965" v="1"/>
      <pc:docMkLst>
        <pc:docMk/>
      </pc:docMkLst>
      <pc:sldChg chg="ord">
        <pc:chgData name="Atadero, Robert M CIV USCG BASE KETCHIKAN (USA)" userId="9c1efb8d-19bc-415a-926c-9be5193b770c" providerId="ADAL" clId="{8F036733-5A2B-4AE5-B2A4-B16D5B153462}" dt="2023-01-11T00:57:08.965" v="1"/>
        <pc:sldMkLst>
          <pc:docMk/>
          <pc:sldMk cId="1719702093" sldId="267"/>
        </pc:sldMkLst>
      </pc:sldChg>
    </pc:docChg>
  </pc:docChgLst>
  <pc:docChgLst>
    <pc:chgData name="Atadero, Robert M CIV USCG BASE KETCHIKAN (USA)" userId="S::robert.m.atadero@uscg.mil::9c1efb8d-19bc-415a-926c-9be5193b770c" providerId="AD" clId="Web-{70E8DBBE-F760-E4CD-F00D-B50F025C92CD}"/>
    <pc:docChg chg="sldOrd">
      <pc:chgData name="Atadero, Robert M CIV USCG BASE KETCHIKAN (USA)" userId="S::robert.m.atadero@uscg.mil::9c1efb8d-19bc-415a-926c-9be5193b770c" providerId="AD" clId="Web-{70E8DBBE-F760-E4CD-F00D-B50F025C92CD}" dt="2023-01-13T15:37:18.243" v="0"/>
      <pc:docMkLst>
        <pc:docMk/>
      </pc:docMkLst>
      <pc:sldChg chg="ord">
        <pc:chgData name="Atadero, Robert M CIV USCG BASE KETCHIKAN (USA)" userId="S::robert.m.atadero@uscg.mil::9c1efb8d-19bc-415a-926c-9be5193b770c" providerId="AD" clId="Web-{70E8DBBE-F760-E4CD-F00D-B50F025C92CD}" dt="2023-01-13T15:37:18.243" v="0"/>
        <pc:sldMkLst>
          <pc:docMk/>
          <pc:sldMk cId="1719702093" sldId="267"/>
        </pc:sldMkLst>
      </pc:sldChg>
    </pc:docChg>
  </pc:docChgLst>
  <pc:docChgLst>
    <pc:chgData name="Atadero, Robert M CIV USCG BASE KETCHIKAN (USA)" userId="S::robert.m.atadero@uscg.mil::9c1efb8d-19bc-415a-926c-9be5193b770c" providerId="AD" clId="Web-{F2BBD533-8E85-40D8-AA2F-711ECE23E506}"/>
    <pc:docChg chg="modSld">
      <pc:chgData name="Atadero, Robert M CIV USCG BASE KETCHIKAN (USA)" userId="S::robert.m.atadero@uscg.mil::9c1efb8d-19bc-415a-926c-9be5193b770c" providerId="AD" clId="Web-{F2BBD533-8E85-40D8-AA2F-711ECE23E506}" dt="2023-01-11T23:26:56.789" v="3" actId="20577"/>
      <pc:docMkLst>
        <pc:docMk/>
      </pc:docMkLst>
      <pc:sldChg chg="modSp">
        <pc:chgData name="Atadero, Robert M CIV USCG BASE KETCHIKAN (USA)" userId="S::robert.m.atadero@uscg.mil::9c1efb8d-19bc-415a-926c-9be5193b770c" providerId="AD" clId="Web-{F2BBD533-8E85-40D8-AA2F-711ECE23E506}" dt="2023-01-11T23:26:56.789" v="3" actId="20577"/>
        <pc:sldMkLst>
          <pc:docMk/>
          <pc:sldMk cId="1495360283" sldId="257"/>
        </pc:sldMkLst>
        <pc:spChg chg="mod">
          <ac:chgData name="Atadero, Robert M CIV USCG BASE KETCHIKAN (USA)" userId="S::robert.m.atadero@uscg.mil::9c1efb8d-19bc-415a-926c-9be5193b770c" providerId="AD" clId="Web-{F2BBD533-8E85-40D8-AA2F-711ECE23E506}" dt="2023-01-11T23:26:56.789" v="3" actId="20577"/>
          <ac:spMkLst>
            <pc:docMk/>
            <pc:sldMk cId="1495360283" sldId="257"/>
            <ac:spMk id="2" creationId="{00000000-0000-0000-0000-000000000000}"/>
          </ac:spMkLst>
        </pc:spChg>
      </pc:sldChg>
    </pc:docChg>
  </pc:docChgLst>
  <pc:docChgLst>
    <pc:chgData name="Merrell, Timothy M CIV (USA)" userId="S::timothy.m.merrell@uscg.mil::adc478d8-ca49-4c6c-b614-f5ce75cb132a" providerId="AD" clId="Web-{7F7C3732-E9FD-47C7-9241-F8EACDA92247}"/>
    <pc:docChg chg="sldOrd">
      <pc:chgData name="Merrell, Timothy M CIV (USA)" userId="S::timothy.m.merrell@uscg.mil::adc478d8-ca49-4c6c-b614-f5ce75cb132a" providerId="AD" clId="Web-{7F7C3732-E9FD-47C7-9241-F8EACDA92247}" dt="2023-06-20T17:54:40.713" v="0"/>
      <pc:docMkLst>
        <pc:docMk/>
      </pc:docMkLst>
      <pc:sldChg chg="ord">
        <pc:chgData name="Merrell, Timothy M CIV (USA)" userId="S::timothy.m.merrell@uscg.mil::adc478d8-ca49-4c6c-b614-f5ce75cb132a" providerId="AD" clId="Web-{7F7C3732-E9FD-47C7-9241-F8EACDA92247}" dt="2023-06-20T17:54:40.713" v="0"/>
        <pc:sldMkLst>
          <pc:docMk/>
          <pc:sldMk cId="1495360283" sldId="257"/>
        </pc:sldMkLst>
      </pc:sldChg>
    </pc:docChg>
  </pc:docChgLst>
  <pc:docChgLst>
    <pc:chgData name="Naker, Keith M MCPO USCG SEC HMBLDT BAY (USA)" userId="S::keith.m.naker@uscg.mil::66e5c85b-637e-4024-8cec-100ed4100fda" providerId="AD" clId="Web-{CA5FCA5A-FB4E-409F-B600-3F6B43E39B1F}"/>
    <pc:docChg chg="modSld">
      <pc:chgData name="Naker, Keith M MCPO USCG SEC HMBLDT BAY (USA)" userId="S::keith.m.naker@uscg.mil::66e5c85b-637e-4024-8cec-100ed4100fda" providerId="AD" clId="Web-{CA5FCA5A-FB4E-409F-B600-3F6B43E39B1F}" dt="2021-10-01T15:31:43.981" v="6" actId="20577"/>
      <pc:docMkLst>
        <pc:docMk/>
      </pc:docMkLst>
      <pc:sldChg chg="modSp">
        <pc:chgData name="Naker, Keith M MCPO USCG SEC HMBLDT BAY (USA)" userId="S::keith.m.naker@uscg.mil::66e5c85b-637e-4024-8cec-100ed4100fda" providerId="AD" clId="Web-{CA5FCA5A-FB4E-409F-B600-3F6B43E39B1F}" dt="2021-10-01T15:30:55.401" v="2" actId="1076"/>
        <pc:sldMkLst>
          <pc:docMk/>
          <pc:sldMk cId="1495360283" sldId="257"/>
        </pc:sldMkLst>
        <pc:spChg chg="mod">
          <ac:chgData name="Naker, Keith M MCPO USCG SEC HMBLDT BAY (USA)" userId="S::keith.m.naker@uscg.mil::66e5c85b-637e-4024-8cec-100ed4100fda" providerId="AD" clId="Web-{CA5FCA5A-FB4E-409F-B600-3F6B43E39B1F}" dt="2021-10-01T15:30:55.401" v="2" actId="1076"/>
          <ac:spMkLst>
            <pc:docMk/>
            <pc:sldMk cId="1495360283" sldId="257"/>
            <ac:spMk id="2" creationId="{00000000-0000-0000-0000-000000000000}"/>
          </ac:spMkLst>
        </pc:spChg>
      </pc:sldChg>
      <pc:sldChg chg="modSp">
        <pc:chgData name="Naker, Keith M MCPO USCG SEC HMBLDT BAY (USA)" userId="S::keith.m.naker@uscg.mil::66e5c85b-637e-4024-8cec-100ed4100fda" providerId="AD" clId="Web-{CA5FCA5A-FB4E-409F-B600-3F6B43E39B1F}" dt="2021-10-01T15:31:43.981" v="6" actId="20577"/>
        <pc:sldMkLst>
          <pc:docMk/>
          <pc:sldMk cId="3671192027" sldId="260"/>
        </pc:sldMkLst>
        <pc:spChg chg="mod">
          <ac:chgData name="Naker, Keith M MCPO USCG SEC HMBLDT BAY (USA)" userId="S::keith.m.naker@uscg.mil::66e5c85b-637e-4024-8cec-100ed4100fda" providerId="AD" clId="Web-{CA5FCA5A-FB4E-409F-B600-3F6B43E39B1F}" dt="2021-10-01T15:31:43.981" v="6" actId="20577"/>
          <ac:spMkLst>
            <pc:docMk/>
            <pc:sldMk cId="3671192027" sldId="260"/>
            <ac:spMk id="7170" creationId="{00000000-0000-0000-0000-000000000000}"/>
          </ac:spMkLst>
        </pc:spChg>
      </pc:sldChg>
      <pc:sldChg chg="modSp">
        <pc:chgData name="Naker, Keith M MCPO USCG SEC HMBLDT BAY (USA)" userId="S::keith.m.naker@uscg.mil::66e5c85b-637e-4024-8cec-100ed4100fda" providerId="AD" clId="Web-{CA5FCA5A-FB4E-409F-B600-3F6B43E39B1F}" dt="2021-10-01T15:31:26.136" v="5" actId="14100"/>
        <pc:sldMkLst>
          <pc:docMk/>
          <pc:sldMk cId="324313856" sldId="262"/>
        </pc:sldMkLst>
        <pc:spChg chg="mod">
          <ac:chgData name="Naker, Keith M MCPO USCG SEC HMBLDT BAY (USA)" userId="S::keith.m.naker@uscg.mil::66e5c85b-637e-4024-8cec-100ed4100fda" providerId="AD" clId="Web-{CA5FCA5A-FB4E-409F-B600-3F6B43E39B1F}" dt="2021-10-01T15:31:26.136" v="5" actId="14100"/>
          <ac:spMkLst>
            <pc:docMk/>
            <pc:sldMk cId="324313856" sldId="262"/>
            <ac:spMk id="2" creationId="{00000000-0000-0000-0000-000000000000}"/>
          </ac:spMkLst>
        </pc:spChg>
      </pc:sldChg>
    </pc:docChg>
  </pc:docChgLst>
  <pc:docChgLst>
    <pc:chgData name="ABBATE-LOSOLE, RICHALYN'NICOLE Nohealani (HSC) PO1 USCG TRACEN PETALUMA (USA)" userId="S::richalynnicole.n.abbate-losole@uscg.mil::ad9584cd-ba0b-45e3-81eb-a2c7e8b6e317" providerId="AD" clId="Web-{BB56283B-7E3D-4617-8853-65243909BB15}"/>
    <pc:docChg chg="modSld">
      <pc:chgData name="ABBATE-LOSOLE, RICHALYN'NICOLE Nohealani (HSC) PO1 USCG TRACEN PETALUMA (USA)" userId="S::richalynnicole.n.abbate-losole@uscg.mil::ad9584cd-ba0b-45e3-81eb-a2c7e8b6e317" providerId="AD" clId="Web-{BB56283B-7E3D-4617-8853-65243909BB15}" dt="2023-06-13T21:54:57.722" v="1"/>
      <pc:docMkLst>
        <pc:docMk/>
      </pc:docMkLst>
      <pc:sldChg chg="mod modShow">
        <pc:chgData name="ABBATE-LOSOLE, RICHALYN'NICOLE Nohealani (HSC) PO1 USCG TRACEN PETALUMA (USA)" userId="S::richalynnicole.n.abbate-losole@uscg.mil::ad9584cd-ba0b-45e3-81eb-a2c7e8b6e317" providerId="AD" clId="Web-{BB56283B-7E3D-4617-8853-65243909BB15}" dt="2023-06-13T21:54:54.800" v="0"/>
        <pc:sldMkLst>
          <pc:docMk/>
          <pc:sldMk cId="1488917511" sldId="263"/>
        </pc:sldMkLst>
      </pc:sldChg>
      <pc:sldChg chg="mod modShow">
        <pc:chgData name="ABBATE-LOSOLE, RICHALYN'NICOLE Nohealani (HSC) PO1 USCG TRACEN PETALUMA (USA)" userId="S::richalynnicole.n.abbate-losole@uscg.mil::ad9584cd-ba0b-45e3-81eb-a2c7e8b6e317" providerId="AD" clId="Web-{BB56283B-7E3D-4617-8853-65243909BB15}" dt="2023-06-13T21:54:57.722" v="1"/>
        <pc:sldMkLst>
          <pc:docMk/>
          <pc:sldMk cId="1877613307" sldId="264"/>
        </pc:sldMkLst>
      </pc:sldChg>
    </pc:docChg>
  </pc:docChgLst>
  <pc:docChgLst>
    <pc:chgData clId="Web-{F2BBD533-8E85-40D8-AA2F-711ECE23E506}"/>
    <pc:docChg chg="sldOrd">
      <pc:chgData name="" userId="" providerId="" clId="Web-{F2BBD533-8E85-40D8-AA2F-711ECE23E506}" dt="2023-01-11T23:26:42.538" v="0"/>
      <pc:docMkLst>
        <pc:docMk/>
      </pc:docMkLst>
      <pc:sldChg chg="ord">
        <pc:chgData name="" userId="" providerId="" clId="Web-{F2BBD533-8E85-40D8-AA2F-711ECE23E506}" dt="2023-01-11T23:26:42.538" v="0"/>
        <pc:sldMkLst>
          <pc:docMk/>
          <pc:sldMk cId="1719702093" sldId="267"/>
        </pc:sldMkLst>
      </pc:sldChg>
    </pc:docChg>
  </pc:docChgLst>
  <pc:docChgLst>
    <pc:chgData name="ABBATE-LOSOLE, RICHALYN'NICOLE Nohealani (HSC) PO1 USCG TRACEN PETALUMA (USA)" userId="S::richalynnicole.n.abbate-losole@uscg.mil::ad9584cd-ba0b-45e3-81eb-a2c7e8b6e317" providerId="AD" clId="Web-{16E61544-DFAE-492C-AFA5-FF97EC473764}"/>
    <pc:docChg chg="addSld delSld modSld">
      <pc:chgData name="ABBATE-LOSOLE, RICHALYN'NICOLE Nohealani (HSC) PO1 USCG TRACEN PETALUMA (USA)" userId="S::richalynnicole.n.abbate-losole@uscg.mil::ad9584cd-ba0b-45e3-81eb-a2c7e8b6e317" providerId="AD" clId="Web-{16E61544-DFAE-492C-AFA5-FF97EC473764}" dt="2023-06-13T21:15:32.523" v="35"/>
      <pc:docMkLst>
        <pc:docMk/>
      </pc:docMkLst>
      <pc:sldChg chg="mod modShow modNotes">
        <pc:chgData name="ABBATE-LOSOLE, RICHALYN'NICOLE Nohealani (HSC) PO1 USCG TRACEN PETALUMA (USA)" userId="S::richalynnicole.n.abbate-losole@uscg.mil::ad9584cd-ba0b-45e3-81eb-a2c7e8b6e317" providerId="AD" clId="Web-{16E61544-DFAE-492C-AFA5-FF97EC473764}" dt="2023-06-13T21:15:29.382" v="34"/>
        <pc:sldMkLst>
          <pc:docMk/>
          <pc:sldMk cId="1488917511" sldId="263"/>
        </pc:sldMkLst>
      </pc:sldChg>
      <pc:sldChg chg="mod modShow">
        <pc:chgData name="ABBATE-LOSOLE, RICHALYN'NICOLE Nohealani (HSC) PO1 USCG TRACEN PETALUMA (USA)" userId="S::richalynnicole.n.abbate-losole@uscg.mil::ad9584cd-ba0b-45e3-81eb-a2c7e8b6e317" providerId="AD" clId="Web-{16E61544-DFAE-492C-AFA5-FF97EC473764}" dt="2023-06-13T21:15:32.523" v="35"/>
        <pc:sldMkLst>
          <pc:docMk/>
          <pc:sldMk cId="1877613307" sldId="264"/>
        </pc:sldMkLst>
      </pc:sldChg>
      <pc:sldChg chg="addSp delSp modSp add del replId">
        <pc:chgData name="ABBATE-LOSOLE, RICHALYN'NICOLE Nohealani (HSC) PO1 USCG TRACEN PETALUMA (USA)" userId="S::richalynnicole.n.abbate-losole@uscg.mil::ad9584cd-ba0b-45e3-81eb-a2c7e8b6e317" providerId="AD" clId="Web-{16E61544-DFAE-492C-AFA5-FF97EC473764}" dt="2023-06-13T21:14:12.408" v="33"/>
        <pc:sldMkLst>
          <pc:docMk/>
          <pc:sldMk cId="2535792965" sldId="268"/>
        </pc:sldMkLst>
        <pc:spChg chg="add del mod">
          <ac:chgData name="ABBATE-LOSOLE, RICHALYN'NICOLE Nohealani (HSC) PO1 USCG TRACEN PETALUMA (USA)" userId="S::richalynnicole.n.abbate-losole@uscg.mil::ad9584cd-ba0b-45e3-81eb-a2c7e8b6e317" providerId="AD" clId="Web-{16E61544-DFAE-492C-AFA5-FF97EC473764}" dt="2023-06-13T21:07:17.082" v="9"/>
          <ac:spMkLst>
            <pc:docMk/>
            <pc:sldMk cId="2535792965" sldId="268"/>
            <ac:spMk id="17" creationId="{BF0BEAEF-E9A9-8BA2-3751-65E25B03C7E3}"/>
          </ac:spMkLst>
        </pc:spChg>
        <pc:spChg chg="add mod">
          <ac:chgData name="ABBATE-LOSOLE, RICHALYN'NICOLE Nohealani (HSC) PO1 USCG TRACEN PETALUMA (USA)" userId="S::richalynnicole.n.abbate-losole@uscg.mil::ad9584cd-ba0b-45e3-81eb-a2c7e8b6e317" providerId="AD" clId="Web-{16E61544-DFAE-492C-AFA5-FF97EC473764}" dt="2023-06-13T21:08:30.868" v="26" actId="1076"/>
          <ac:spMkLst>
            <pc:docMk/>
            <pc:sldMk cId="2535792965" sldId="268"/>
            <ac:spMk id="26" creationId="{1E7F5453-124F-4409-3720-EA4E83DC1FED}"/>
          </ac:spMkLst>
        </pc:spChg>
        <pc:spChg chg="add mod">
          <ac:chgData name="ABBATE-LOSOLE, RICHALYN'NICOLE Nohealani (HSC) PO1 USCG TRACEN PETALUMA (USA)" userId="S::richalynnicole.n.abbate-losole@uscg.mil::ad9584cd-ba0b-45e3-81eb-a2c7e8b6e317" providerId="AD" clId="Web-{16E61544-DFAE-492C-AFA5-FF97EC473764}" dt="2023-06-13T21:08:48.447" v="32" actId="20577"/>
          <ac:spMkLst>
            <pc:docMk/>
            <pc:sldMk cId="2535792965" sldId="268"/>
            <ac:spMk id="27" creationId="{310446E4-7738-2423-BBBA-B5CAA0AED0A5}"/>
          </ac:spMkLst>
        </pc:spChg>
      </pc:sldChg>
    </pc:docChg>
  </pc:docChgLst>
  <pc:docChgLst>
    <pc:chgData name="Naker, Keith M MCPO USCG SEC HMBLDT BAY (USA)" userId="S::keith.m.naker@uscg.mil::66e5c85b-637e-4024-8cec-100ed4100fda" providerId="AD" clId="Web-{C36EB3E3-0ABB-4363-9DE1-0D858718C220}"/>
    <pc:docChg chg="modSld">
      <pc:chgData name="Naker, Keith M MCPO USCG SEC HMBLDT BAY (USA)" userId="S::keith.m.naker@uscg.mil::66e5c85b-637e-4024-8cec-100ed4100fda" providerId="AD" clId="Web-{C36EB3E3-0ABB-4363-9DE1-0D858718C220}" dt="2021-10-05T15:50:20.880" v="51" actId="20577"/>
      <pc:docMkLst>
        <pc:docMk/>
      </pc:docMkLst>
      <pc:sldChg chg="modSp">
        <pc:chgData name="Naker, Keith M MCPO USCG SEC HMBLDT BAY (USA)" userId="S::keith.m.naker@uscg.mil::66e5c85b-637e-4024-8cec-100ed4100fda" providerId="AD" clId="Web-{C36EB3E3-0ABB-4363-9DE1-0D858718C220}" dt="2021-10-05T15:48:05.831" v="6" actId="20577"/>
        <pc:sldMkLst>
          <pc:docMk/>
          <pc:sldMk cId="2207296518" sldId="258"/>
        </pc:sldMkLst>
        <pc:spChg chg="mod">
          <ac:chgData name="Naker, Keith M MCPO USCG SEC HMBLDT BAY (USA)" userId="S::keith.m.naker@uscg.mil::66e5c85b-637e-4024-8cec-100ed4100fda" providerId="AD" clId="Web-{C36EB3E3-0ABB-4363-9DE1-0D858718C220}" dt="2021-10-05T15:48:05.831" v="6" actId="20577"/>
          <ac:spMkLst>
            <pc:docMk/>
            <pc:sldMk cId="2207296518" sldId="258"/>
            <ac:spMk id="6" creationId="{00000000-0000-0000-0000-000000000000}"/>
          </ac:spMkLst>
        </pc:spChg>
      </pc:sldChg>
      <pc:sldChg chg="modSp">
        <pc:chgData name="Naker, Keith M MCPO USCG SEC HMBLDT BAY (USA)" userId="S::keith.m.naker@uscg.mil::66e5c85b-637e-4024-8cec-100ed4100fda" providerId="AD" clId="Web-{C36EB3E3-0ABB-4363-9DE1-0D858718C220}" dt="2021-10-05T15:48:17.893" v="15" actId="20577"/>
        <pc:sldMkLst>
          <pc:docMk/>
          <pc:sldMk cId="827711087" sldId="259"/>
        </pc:sldMkLst>
        <pc:spChg chg="mod">
          <ac:chgData name="Naker, Keith M MCPO USCG SEC HMBLDT BAY (USA)" userId="S::keith.m.naker@uscg.mil::66e5c85b-637e-4024-8cec-100ed4100fda" providerId="AD" clId="Web-{C36EB3E3-0ABB-4363-9DE1-0D858718C220}" dt="2021-10-05T15:48:17.893" v="15" actId="20577"/>
          <ac:spMkLst>
            <pc:docMk/>
            <pc:sldMk cId="827711087" sldId="259"/>
            <ac:spMk id="6" creationId="{00000000-0000-0000-0000-000000000000}"/>
          </ac:spMkLst>
        </pc:spChg>
      </pc:sldChg>
      <pc:sldChg chg="modSp">
        <pc:chgData name="Naker, Keith M MCPO USCG SEC HMBLDT BAY (USA)" userId="S::keith.m.naker@uscg.mil::66e5c85b-637e-4024-8cec-100ed4100fda" providerId="AD" clId="Web-{C36EB3E3-0ABB-4363-9DE1-0D858718C220}" dt="2021-10-05T15:48:30.534" v="20" actId="20577"/>
        <pc:sldMkLst>
          <pc:docMk/>
          <pc:sldMk cId="3671192027" sldId="260"/>
        </pc:sldMkLst>
        <pc:spChg chg="mod">
          <ac:chgData name="Naker, Keith M MCPO USCG SEC HMBLDT BAY (USA)" userId="S::keith.m.naker@uscg.mil::66e5c85b-637e-4024-8cec-100ed4100fda" providerId="AD" clId="Web-{C36EB3E3-0ABB-4363-9DE1-0D858718C220}" dt="2021-10-05T15:48:30.534" v="20" actId="20577"/>
          <ac:spMkLst>
            <pc:docMk/>
            <pc:sldMk cId="3671192027" sldId="260"/>
            <ac:spMk id="6" creationId="{00000000-0000-0000-0000-000000000000}"/>
          </ac:spMkLst>
        </pc:spChg>
      </pc:sldChg>
      <pc:sldChg chg="modSp">
        <pc:chgData name="Naker, Keith M MCPO USCG SEC HMBLDT BAY (USA)" userId="S::keith.m.naker@uscg.mil::66e5c85b-637e-4024-8cec-100ed4100fda" providerId="AD" clId="Web-{C36EB3E3-0ABB-4363-9DE1-0D858718C220}" dt="2021-10-05T15:48:44.285" v="25" actId="20577"/>
        <pc:sldMkLst>
          <pc:docMk/>
          <pc:sldMk cId="269670338" sldId="261"/>
        </pc:sldMkLst>
        <pc:spChg chg="mod">
          <ac:chgData name="Naker, Keith M MCPO USCG SEC HMBLDT BAY (USA)" userId="S::keith.m.naker@uscg.mil::66e5c85b-637e-4024-8cec-100ed4100fda" providerId="AD" clId="Web-{C36EB3E3-0ABB-4363-9DE1-0D858718C220}" dt="2021-10-05T15:48:44.285" v="25" actId="20577"/>
          <ac:spMkLst>
            <pc:docMk/>
            <pc:sldMk cId="269670338" sldId="261"/>
            <ac:spMk id="6" creationId="{00000000-0000-0000-0000-000000000000}"/>
          </ac:spMkLst>
        </pc:spChg>
      </pc:sldChg>
      <pc:sldChg chg="modSp">
        <pc:chgData name="Naker, Keith M MCPO USCG SEC HMBLDT BAY (USA)" userId="S::keith.m.naker@uscg.mil::66e5c85b-637e-4024-8cec-100ed4100fda" providerId="AD" clId="Web-{C36EB3E3-0ABB-4363-9DE1-0D858718C220}" dt="2021-10-05T15:50:20.880" v="51" actId="20577"/>
        <pc:sldMkLst>
          <pc:docMk/>
          <pc:sldMk cId="324313856" sldId="262"/>
        </pc:sldMkLst>
        <pc:spChg chg="mod">
          <ac:chgData name="Naker, Keith M MCPO USCG SEC HMBLDT BAY (USA)" userId="S::keith.m.naker@uscg.mil::66e5c85b-637e-4024-8cec-100ed4100fda" providerId="AD" clId="Web-{C36EB3E3-0ABB-4363-9DE1-0D858718C220}" dt="2021-10-05T15:50:20.880" v="51" actId="20577"/>
          <ac:spMkLst>
            <pc:docMk/>
            <pc:sldMk cId="324313856" sldId="262"/>
            <ac:spMk id="2" creationId="{00000000-0000-0000-0000-000000000000}"/>
          </ac:spMkLst>
        </pc:spChg>
        <pc:spChg chg="mod">
          <ac:chgData name="Naker, Keith M MCPO USCG SEC HMBLDT BAY (USA)" userId="S::keith.m.naker@uscg.mil::66e5c85b-637e-4024-8cec-100ed4100fda" providerId="AD" clId="Web-{C36EB3E3-0ABB-4363-9DE1-0D858718C220}" dt="2021-10-05T15:49:23.582" v="34" actId="20577"/>
          <ac:spMkLst>
            <pc:docMk/>
            <pc:sldMk cId="324313856" sldId="262"/>
            <ac:spMk id="5" creationId="{00000000-0000-0000-0000-000000000000}"/>
          </ac:spMkLst>
        </pc:spChg>
      </pc:sldChg>
      <pc:sldChg chg="modSp">
        <pc:chgData name="Naker, Keith M MCPO USCG SEC HMBLDT BAY (USA)" userId="S::keith.m.naker@uscg.mil::66e5c85b-637e-4024-8cec-100ed4100fda" providerId="AD" clId="Web-{C36EB3E3-0ABB-4363-9DE1-0D858718C220}" dt="2021-10-05T15:49:36.208" v="43" actId="20577"/>
        <pc:sldMkLst>
          <pc:docMk/>
          <pc:sldMk cId="1488917511" sldId="263"/>
        </pc:sldMkLst>
        <pc:spChg chg="mod">
          <ac:chgData name="Naker, Keith M MCPO USCG SEC HMBLDT BAY (USA)" userId="S::keith.m.naker@uscg.mil::66e5c85b-637e-4024-8cec-100ed4100fda" providerId="AD" clId="Web-{C36EB3E3-0ABB-4363-9DE1-0D858718C220}" dt="2021-10-05T15:49:36.208" v="43" actId="20577"/>
          <ac:spMkLst>
            <pc:docMk/>
            <pc:sldMk cId="1488917511" sldId="263"/>
            <ac:spMk id="6" creationId="{00000000-0000-0000-0000-000000000000}"/>
          </ac:spMkLst>
        </pc:spChg>
      </pc:sldChg>
      <pc:sldChg chg="modSp">
        <pc:chgData name="Naker, Keith M MCPO USCG SEC HMBLDT BAY (USA)" userId="S::keith.m.naker@uscg.mil::66e5c85b-637e-4024-8cec-100ed4100fda" providerId="AD" clId="Web-{C36EB3E3-0ABB-4363-9DE1-0D858718C220}" dt="2021-10-05T15:49:49.989" v="49" actId="20577"/>
        <pc:sldMkLst>
          <pc:docMk/>
          <pc:sldMk cId="1877613307" sldId="264"/>
        </pc:sldMkLst>
        <pc:spChg chg="mod">
          <ac:chgData name="Naker, Keith M MCPO USCG SEC HMBLDT BAY (USA)" userId="S::keith.m.naker@uscg.mil::66e5c85b-637e-4024-8cec-100ed4100fda" providerId="AD" clId="Web-{C36EB3E3-0ABB-4363-9DE1-0D858718C220}" dt="2021-10-05T15:49:49.989" v="49" actId="20577"/>
          <ac:spMkLst>
            <pc:docMk/>
            <pc:sldMk cId="1877613307" sldId="264"/>
            <ac:spMk id="6"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B267D6-09D7-4C46-A0F2-D76BF9A0A7AE}" type="doc">
      <dgm:prSet loTypeId="urn:microsoft.com/office/officeart/2005/8/layout/pyramid1" loCatId="pyramid" qsTypeId="urn:microsoft.com/office/officeart/2005/8/quickstyle/simple1" qsCatId="simple" csTypeId="urn:microsoft.com/office/officeart/2005/8/colors/accent1_3" csCatId="accent1" phldr="1"/>
      <dgm:spPr/>
    </dgm:pt>
    <dgm:pt modelId="{E3EF531B-4906-4018-9DD2-185DA467F66A}">
      <dgm:prSet phldrT="[Text]" custT="1"/>
      <dgm:spPr/>
      <dgm:t>
        <a:bodyPr anchor="b"/>
        <a:lstStyle/>
        <a:p>
          <a:r>
            <a:rPr lang="en-US" sz="2000" dirty="0">
              <a:latin typeface="Arial" panose="020B0604020202020204" pitchFamily="34" charset="0"/>
              <a:cs typeface="Arial" panose="020B0604020202020204" pitchFamily="34" charset="0"/>
            </a:rPr>
            <a:t>Behaviors</a:t>
          </a:r>
        </a:p>
      </dgm:t>
    </dgm:pt>
    <dgm:pt modelId="{5BF77CFD-E10A-4903-B42C-F83C123E9F8D}" type="parTrans" cxnId="{8CCF3BFF-0986-42DC-9828-6F70606241E9}">
      <dgm:prSet/>
      <dgm:spPr/>
      <dgm:t>
        <a:bodyPr/>
        <a:lstStyle/>
        <a:p>
          <a:endParaRPr lang="en-US"/>
        </a:p>
      </dgm:t>
    </dgm:pt>
    <dgm:pt modelId="{D7DE0E19-C2D2-4F34-8E26-F5FE5CE3DACA}" type="sibTrans" cxnId="{8CCF3BFF-0986-42DC-9828-6F70606241E9}">
      <dgm:prSet/>
      <dgm:spPr/>
      <dgm:t>
        <a:bodyPr/>
        <a:lstStyle/>
        <a:p>
          <a:endParaRPr lang="en-US"/>
        </a:p>
      </dgm:t>
    </dgm:pt>
    <dgm:pt modelId="{0D3FAD11-6183-4854-8E4E-B4143DCEC898}">
      <dgm:prSet phldrT="[Text]" custT="1"/>
      <dgm:spPr/>
      <dgm:t>
        <a:bodyPr anchor="b"/>
        <a:lstStyle/>
        <a:p>
          <a:r>
            <a:rPr lang="en-US" sz="2000" dirty="0">
              <a:solidFill>
                <a:schemeClr val="tx1"/>
              </a:solidFill>
              <a:latin typeface="Arial" panose="020B0604020202020204" pitchFamily="34" charset="0"/>
              <a:cs typeface="Arial" panose="020B0604020202020204" pitchFamily="34" charset="0"/>
            </a:rPr>
            <a:t>Attitudes/Beliefs</a:t>
          </a:r>
        </a:p>
      </dgm:t>
    </dgm:pt>
    <dgm:pt modelId="{2837B7E1-E371-4B9B-8113-134E2B95FFA7}" type="parTrans" cxnId="{36D8CB64-436C-4972-BBF3-3A890FFA7455}">
      <dgm:prSet/>
      <dgm:spPr/>
      <dgm:t>
        <a:bodyPr/>
        <a:lstStyle/>
        <a:p>
          <a:endParaRPr lang="en-US"/>
        </a:p>
      </dgm:t>
    </dgm:pt>
    <dgm:pt modelId="{B204BB91-4798-4C70-9900-F5B5B2498ADA}" type="sibTrans" cxnId="{36D8CB64-436C-4972-BBF3-3A890FFA7455}">
      <dgm:prSet/>
      <dgm:spPr/>
      <dgm:t>
        <a:bodyPr/>
        <a:lstStyle/>
        <a:p>
          <a:endParaRPr lang="en-US"/>
        </a:p>
      </dgm:t>
    </dgm:pt>
    <dgm:pt modelId="{A60F6318-C0C3-4ABF-8831-15EB29428DC7}">
      <dgm:prSet phldrT="[Text]" custT="1"/>
      <dgm:spPr/>
      <dgm:t>
        <a:bodyPr anchor="b"/>
        <a:lstStyle/>
        <a:p>
          <a:r>
            <a:rPr lang="en-US" sz="2800" b="1" dirty="0">
              <a:solidFill>
                <a:schemeClr val="tx1"/>
              </a:solidFill>
              <a:latin typeface="Arial" panose="020B0604020202020204" pitchFamily="34" charset="0"/>
              <a:cs typeface="Arial" panose="020B0604020202020204" pitchFamily="34" charset="0"/>
            </a:rPr>
            <a:t>Values</a:t>
          </a:r>
        </a:p>
      </dgm:t>
    </dgm:pt>
    <dgm:pt modelId="{88C4A39B-B49A-4782-926F-D7BF71DB1EA4}" type="parTrans" cxnId="{D9941E5E-1B0B-42A0-A254-62E98032C966}">
      <dgm:prSet/>
      <dgm:spPr/>
      <dgm:t>
        <a:bodyPr/>
        <a:lstStyle/>
        <a:p>
          <a:endParaRPr lang="en-US"/>
        </a:p>
      </dgm:t>
    </dgm:pt>
    <dgm:pt modelId="{25BA03CF-8885-4205-B35E-2FC6D70D4954}" type="sibTrans" cxnId="{D9941E5E-1B0B-42A0-A254-62E98032C966}">
      <dgm:prSet/>
      <dgm:spPr/>
      <dgm:t>
        <a:bodyPr/>
        <a:lstStyle/>
        <a:p>
          <a:endParaRPr lang="en-US"/>
        </a:p>
      </dgm:t>
    </dgm:pt>
    <dgm:pt modelId="{73D0F73F-DF9B-4116-9633-6627AD6A9CF8}" type="pres">
      <dgm:prSet presAssocID="{15B267D6-09D7-4C46-A0F2-D76BF9A0A7AE}" presName="Name0" presStyleCnt="0">
        <dgm:presLayoutVars>
          <dgm:dir/>
          <dgm:animLvl val="lvl"/>
          <dgm:resizeHandles val="exact"/>
        </dgm:presLayoutVars>
      </dgm:prSet>
      <dgm:spPr/>
    </dgm:pt>
    <dgm:pt modelId="{5C4F2D50-6088-4F7E-A2BF-16B9605576C7}" type="pres">
      <dgm:prSet presAssocID="{E3EF531B-4906-4018-9DD2-185DA467F66A}" presName="Name8" presStyleCnt="0"/>
      <dgm:spPr/>
    </dgm:pt>
    <dgm:pt modelId="{6BD98D95-4A56-430D-A2D5-188D09D8E26D}" type="pres">
      <dgm:prSet presAssocID="{E3EF531B-4906-4018-9DD2-185DA467F66A}" presName="level" presStyleLbl="node1" presStyleIdx="0" presStyleCnt="3">
        <dgm:presLayoutVars>
          <dgm:chMax val="1"/>
          <dgm:bulletEnabled val="1"/>
        </dgm:presLayoutVars>
      </dgm:prSet>
      <dgm:spPr/>
    </dgm:pt>
    <dgm:pt modelId="{42E1A9E5-B9BC-404C-9FD1-B560BF1FF1BF}" type="pres">
      <dgm:prSet presAssocID="{E3EF531B-4906-4018-9DD2-185DA467F66A}" presName="levelTx" presStyleLbl="revTx" presStyleIdx="0" presStyleCnt="0">
        <dgm:presLayoutVars>
          <dgm:chMax val="1"/>
          <dgm:bulletEnabled val="1"/>
        </dgm:presLayoutVars>
      </dgm:prSet>
      <dgm:spPr/>
    </dgm:pt>
    <dgm:pt modelId="{A24AF22F-F018-4A00-B46E-4B2AB8E7407E}" type="pres">
      <dgm:prSet presAssocID="{0D3FAD11-6183-4854-8E4E-B4143DCEC898}" presName="Name8" presStyleCnt="0"/>
      <dgm:spPr/>
    </dgm:pt>
    <dgm:pt modelId="{A5FE1475-3A94-43DA-B3DA-2D35ED9B3688}" type="pres">
      <dgm:prSet presAssocID="{0D3FAD11-6183-4854-8E4E-B4143DCEC898}" presName="level" presStyleLbl="node1" presStyleIdx="1" presStyleCnt="3">
        <dgm:presLayoutVars>
          <dgm:chMax val="1"/>
          <dgm:bulletEnabled val="1"/>
        </dgm:presLayoutVars>
      </dgm:prSet>
      <dgm:spPr/>
    </dgm:pt>
    <dgm:pt modelId="{80B66FE1-C975-48EE-96B3-56E29E802F64}" type="pres">
      <dgm:prSet presAssocID="{0D3FAD11-6183-4854-8E4E-B4143DCEC898}" presName="levelTx" presStyleLbl="revTx" presStyleIdx="0" presStyleCnt="0">
        <dgm:presLayoutVars>
          <dgm:chMax val="1"/>
          <dgm:bulletEnabled val="1"/>
        </dgm:presLayoutVars>
      </dgm:prSet>
      <dgm:spPr/>
    </dgm:pt>
    <dgm:pt modelId="{C35595AD-B135-4D3E-B72E-67DA43A191A9}" type="pres">
      <dgm:prSet presAssocID="{A60F6318-C0C3-4ABF-8831-15EB29428DC7}" presName="Name8" presStyleCnt="0"/>
      <dgm:spPr/>
    </dgm:pt>
    <dgm:pt modelId="{D970C84E-B723-4DA4-9977-A9D8BC15EBDB}" type="pres">
      <dgm:prSet presAssocID="{A60F6318-C0C3-4ABF-8831-15EB29428DC7}" presName="level" presStyleLbl="node1" presStyleIdx="2" presStyleCnt="3">
        <dgm:presLayoutVars>
          <dgm:chMax val="1"/>
          <dgm:bulletEnabled val="1"/>
        </dgm:presLayoutVars>
      </dgm:prSet>
      <dgm:spPr/>
    </dgm:pt>
    <dgm:pt modelId="{EA19E21A-852F-4B78-A52D-D0945F987DBC}" type="pres">
      <dgm:prSet presAssocID="{A60F6318-C0C3-4ABF-8831-15EB29428DC7}" presName="levelTx" presStyleLbl="revTx" presStyleIdx="0" presStyleCnt="0">
        <dgm:presLayoutVars>
          <dgm:chMax val="1"/>
          <dgm:bulletEnabled val="1"/>
        </dgm:presLayoutVars>
      </dgm:prSet>
      <dgm:spPr/>
    </dgm:pt>
  </dgm:ptLst>
  <dgm:cxnLst>
    <dgm:cxn modelId="{B63F2802-C543-432B-99EA-E638E9C94F6D}" type="presOf" srcId="{15B267D6-09D7-4C46-A0F2-D76BF9A0A7AE}" destId="{73D0F73F-DF9B-4116-9633-6627AD6A9CF8}" srcOrd="0" destOrd="0" presId="urn:microsoft.com/office/officeart/2005/8/layout/pyramid1"/>
    <dgm:cxn modelId="{D9941E5E-1B0B-42A0-A254-62E98032C966}" srcId="{15B267D6-09D7-4C46-A0F2-D76BF9A0A7AE}" destId="{A60F6318-C0C3-4ABF-8831-15EB29428DC7}" srcOrd="2" destOrd="0" parTransId="{88C4A39B-B49A-4782-926F-D7BF71DB1EA4}" sibTransId="{25BA03CF-8885-4205-B35E-2FC6D70D4954}"/>
    <dgm:cxn modelId="{36D8CB64-436C-4972-BBF3-3A890FFA7455}" srcId="{15B267D6-09D7-4C46-A0F2-D76BF9A0A7AE}" destId="{0D3FAD11-6183-4854-8E4E-B4143DCEC898}" srcOrd="1" destOrd="0" parTransId="{2837B7E1-E371-4B9B-8113-134E2B95FFA7}" sibTransId="{B204BB91-4798-4C70-9900-F5B5B2498ADA}"/>
    <dgm:cxn modelId="{DE37F944-D2FD-43D8-B175-E51B007ED4B7}" type="presOf" srcId="{0D3FAD11-6183-4854-8E4E-B4143DCEC898}" destId="{A5FE1475-3A94-43DA-B3DA-2D35ED9B3688}" srcOrd="0" destOrd="0" presId="urn:microsoft.com/office/officeart/2005/8/layout/pyramid1"/>
    <dgm:cxn modelId="{62FD2A70-EE08-48F9-B8C3-D287A2058DEE}" type="presOf" srcId="{A60F6318-C0C3-4ABF-8831-15EB29428DC7}" destId="{EA19E21A-852F-4B78-A52D-D0945F987DBC}" srcOrd="1" destOrd="0" presId="urn:microsoft.com/office/officeart/2005/8/layout/pyramid1"/>
    <dgm:cxn modelId="{EA6B0782-22E1-48B5-AF4F-B297A00D2BE8}" type="presOf" srcId="{E3EF531B-4906-4018-9DD2-185DA467F66A}" destId="{6BD98D95-4A56-430D-A2D5-188D09D8E26D}" srcOrd="0" destOrd="0" presId="urn:microsoft.com/office/officeart/2005/8/layout/pyramid1"/>
    <dgm:cxn modelId="{0AE58F93-FF7D-48C5-961C-1D5239282BA5}" type="presOf" srcId="{0D3FAD11-6183-4854-8E4E-B4143DCEC898}" destId="{80B66FE1-C975-48EE-96B3-56E29E802F64}" srcOrd="1" destOrd="0" presId="urn:microsoft.com/office/officeart/2005/8/layout/pyramid1"/>
    <dgm:cxn modelId="{D7844FA1-7A03-4B67-8BAB-C48A0DDC2C71}" type="presOf" srcId="{E3EF531B-4906-4018-9DD2-185DA467F66A}" destId="{42E1A9E5-B9BC-404C-9FD1-B560BF1FF1BF}" srcOrd="1" destOrd="0" presId="urn:microsoft.com/office/officeart/2005/8/layout/pyramid1"/>
    <dgm:cxn modelId="{8D52E4E8-F8E8-468C-B6EA-8C9A9F8677D0}" type="presOf" srcId="{A60F6318-C0C3-4ABF-8831-15EB29428DC7}" destId="{D970C84E-B723-4DA4-9977-A9D8BC15EBDB}" srcOrd="0" destOrd="0" presId="urn:microsoft.com/office/officeart/2005/8/layout/pyramid1"/>
    <dgm:cxn modelId="{8CCF3BFF-0986-42DC-9828-6F70606241E9}" srcId="{15B267D6-09D7-4C46-A0F2-D76BF9A0A7AE}" destId="{E3EF531B-4906-4018-9DD2-185DA467F66A}" srcOrd="0" destOrd="0" parTransId="{5BF77CFD-E10A-4903-B42C-F83C123E9F8D}" sibTransId="{D7DE0E19-C2D2-4F34-8E26-F5FE5CE3DACA}"/>
    <dgm:cxn modelId="{97EBFDD7-415E-4770-8EB2-AF81353D9BDE}" type="presParOf" srcId="{73D0F73F-DF9B-4116-9633-6627AD6A9CF8}" destId="{5C4F2D50-6088-4F7E-A2BF-16B9605576C7}" srcOrd="0" destOrd="0" presId="urn:microsoft.com/office/officeart/2005/8/layout/pyramid1"/>
    <dgm:cxn modelId="{FB0B5A3E-3F4A-4EBB-AD2E-BC55C76A6CDF}" type="presParOf" srcId="{5C4F2D50-6088-4F7E-A2BF-16B9605576C7}" destId="{6BD98D95-4A56-430D-A2D5-188D09D8E26D}" srcOrd="0" destOrd="0" presId="urn:microsoft.com/office/officeart/2005/8/layout/pyramid1"/>
    <dgm:cxn modelId="{F5C78442-5270-4AE9-ACF4-9B49F8F98E6D}" type="presParOf" srcId="{5C4F2D50-6088-4F7E-A2BF-16B9605576C7}" destId="{42E1A9E5-B9BC-404C-9FD1-B560BF1FF1BF}" srcOrd="1" destOrd="0" presId="urn:microsoft.com/office/officeart/2005/8/layout/pyramid1"/>
    <dgm:cxn modelId="{95A65790-1AC2-4EBA-AFBB-587C4EDC3398}" type="presParOf" srcId="{73D0F73F-DF9B-4116-9633-6627AD6A9CF8}" destId="{A24AF22F-F018-4A00-B46E-4B2AB8E7407E}" srcOrd="1" destOrd="0" presId="urn:microsoft.com/office/officeart/2005/8/layout/pyramid1"/>
    <dgm:cxn modelId="{B423F0B4-AD4A-473C-9584-188120869080}" type="presParOf" srcId="{A24AF22F-F018-4A00-B46E-4B2AB8E7407E}" destId="{A5FE1475-3A94-43DA-B3DA-2D35ED9B3688}" srcOrd="0" destOrd="0" presId="urn:microsoft.com/office/officeart/2005/8/layout/pyramid1"/>
    <dgm:cxn modelId="{42922F04-559F-41E0-8E03-6C05F2BFE08B}" type="presParOf" srcId="{A24AF22F-F018-4A00-B46E-4B2AB8E7407E}" destId="{80B66FE1-C975-48EE-96B3-56E29E802F64}" srcOrd="1" destOrd="0" presId="urn:microsoft.com/office/officeart/2005/8/layout/pyramid1"/>
    <dgm:cxn modelId="{8BADB8A0-417A-48F1-A42E-B29047C0782C}" type="presParOf" srcId="{73D0F73F-DF9B-4116-9633-6627AD6A9CF8}" destId="{C35595AD-B135-4D3E-B72E-67DA43A191A9}" srcOrd="2" destOrd="0" presId="urn:microsoft.com/office/officeart/2005/8/layout/pyramid1"/>
    <dgm:cxn modelId="{62722D52-38E7-4473-B23B-3230E75DC1CD}" type="presParOf" srcId="{C35595AD-B135-4D3E-B72E-67DA43A191A9}" destId="{D970C84E-B723-4DA4-9977-A9D8BC15EBDB}" srcOrd="0" destOrd="0" presId="urn:microsoft.com/office/officeart/2005/8/layout/pyramid1"/>
    <dgm:cxn modelId="{AD2817AE-FA43-4FA8-BDA0-940880099F8F}" type="presParOf" srcId="{C35595AD-B135-4D3E-B72E-67DA43A191A9}" destId="{EA19E21A-852F-4B78-A52D-D0945F987DBC}"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2FDBE4-1616-4D22-A757-C70F6429CAA5}" type="doc">
      <dgm:prSet loTypeId="urn:microsoft.com/office/officeart/2005/8/layout/venn2" loCatId="relationship" qsTypeId="urn:microsoft.com/office/officeart/2005/8/quickstyle/simple1" qsCatId="simple" csTypeId="urn:microsoft.com/office/officeart/2005/8/colors/accent1_4" csCatId="accent1" phldr="1"/>
      <dgm:spPr/>
      <dgm:t>
        <a:bodyPr/>
        <a:lstStyle/>
        <a:p>
          <a:endParaRPr lang="en-US"/>
        </a:p>
      </dgm:t>
    </dgm:pt>
    <dgm:pt modelId="{8FC5CEE5-7315-4F64-B1A6-7A409BD15EBC}">
      <dgm:prSet phldrT="[Text]" custT="1"/>
      <dgm:spPr>
        <a:solidFill>
          <a:schemeClr val="tx2">
            <a:lumMod val="60000"/>
            <a:lumOff val="40000"/>
          </a:schemeClr>
        </a:solidFill>
        <a:ln>
          <a:solidFill>
            <a:schemeClr val="tx1"/>
          </a:solidFill>
        </a:ln>
      </dgm:spPr>
      <dgm:t>
        <a:bodyPr/>
        <a:lstStyle/>
        <a:p>
          <a:r>
            <a:rPr lang="en-US" sz="2000" b="0" dirty="0">
              <a:solidFill>
                <a:schemeClr val="tx1"/>
              </a:solidFill>
              <a:latin typeface="Arial" panose="020B0604020202020204" pitchFamily="34" charset="0"/>
              <a:cs typeface="Arial" panose="020B0604020202020204" pitchFamily="34" charset="0"/>
            </a:rPr>
            <a:t>Signature Behaviors</a:t>
          </a:r>
        </a:p>
      </dgm:t>
    </dgm:pt>
    <dgm:pt modelId="{C7CE0980-2AD6-4854-BC2F-EBFBDFCA01CE}" type="parTrans" cxnId="{D246FFF0-65A3-4CB1-88A6-EEB77025AE3F}">
      <dgm:prSet/>
      <dgm:spPr/>
      <dgm:t>
        <a:bodyPr/>
        <a:lstStyle/>
        <a:p>
          <a:endParaRPr lang="en-US"/>
        </a:p>
      </dgm:t>
    </dgm:pt>
    <dgm:pt modelId="{BDE8A13D-87B5-4571-8DCF-A708AB9F51C7}" type="sibTrans" cxnId="{D246FFF0-65A3-4CB1-88A6-EEB77025AE3F}">
      <dgm:prSet/>
      <dgm:spPr/>
      <dgm:t>
        <a:bodyPr/>
        <a:lstStyle/>
        <a:p>
          <a:endParaRPr lang="en-US"/>
        </a:p>
      </dgm:t>
    </dgm:pt>
    <dgm:pt modelId="{A338C3C1-18B7-47D3-A793-2866C03038D4}">
      <dgm:prSet phldrT="[Text]" custT="1"/>
      <dgm:spPr>
        <a:solidFill>
          <a:schemeClr val="accent2">
            <a:lumMod val="60000"/>
            <a:lumOff val="40000"/>
          </a:schemeClr>
        </a:solidFill>
        <a:ln>
          <a:solidFill>
            <a:schemeClr val="bg1"/>
          </a:solidFill>
        </a:ln>
      </dgm:spPr>
      <dgm:t>
        <a:bodyPr/>
        <a:lstStyle/>
        <a:p>
          <a:r>
            <a:rPr lang="en-US" sz="2000" b="0" dirty="0">
              <a:solidFill>
                <a:schemeClr val="tx1"/>
              </a:solidFill>
              <a:latin typeface="Arial" panose="020B0604020202020204" pitchFamily="34" charset="0"/>
              <a:cs typeface="Arial" panose="020B0604020202020204" pitchFamily="34" charset="0"/>
            </a:rPr>
            <a:t>Core Attributes</a:t>
          </a:r>
        </a:p>
      </dgm:t>
    </dgm:pt>
    <dgm:pt modelId="{A0929949-F73A-4DDC-9653-6405FDA4CFC7}" type="parTrans" cxnId="{1380F643-9DE8-4597-8950-88D4AC331359}">
      <dgm:prSet/>
      <dgm:spPr/>
      <dgm:t>
        <a:bodyPr/>
        <a:lstStyle/>
        <a:p>
          <a:endParaRPr lang="en-US"/>
        </a:p>
      </dgm:t>
    </dgm:pt>
    <dgm:pt modelId="{C7A95A37-2192-4308-B055-98FC3FC730B0}" type="sibTrans" cxnId="{1380F643-9DE8-4597-8950-88D4AC331359}">
      <dgm:prSet/>
      <dgm:spPr/>
      <dgm:t>
        <a:bodyPr/>
        <a:lstStyle/>
        <a:p>
          <a:endParaRPr lang="en-US"/>
        </a:p>
      </dgm:t>
    </dgm:pt>
    <dgm:pt modelId="{86F2A58D-021D-4FA6-B157-E4A52B734AF4}">
      <dgm:prSet phldrT="[Text]" custT="1"/>
      <dgm:spPr/>
      <dgm:t>
        <a:bodyPr/>
        <a:lstStyle/>
        <a:p>
          <a:r>
            <a:rPr lang="en-US" sz="2000" b="0" dirty="0">
              <a:solidFill>
                <a:schemeClr val="tx1"/>
              </a:solidFill>
              <a:latin typeface="Arial" panose="020B0604020202020204" pitchFamily="34" charset="0"/>
              <a:cs typeface="Arial" panose="020B0604020202020204" pitchFamily="34" charset="0"/>
            </a:rPr>
            <a:t>CG Core Values &amp; Ethos</a:t>
          </a:r>
        </a:p>
      </dgm:t>
    </dgm:pt>
    <dgm:pt modelId="{F770BF2F-99EE-433F-81BD-65C0458EABDB}" type="parTrans" cxnId="{A37E565F-5A25-4526-BAD7-57BD84422FD0}">
      <dgm:prSet/>
      <dgm:spPr/>
      <dgm:t>
        <a:bodyPr/>
        <a:lstStyle/>
        <a:p>
          <a:endParaRPr lang="en-US"/>
        </a:p>
      </dgm:t>
    </dgm:pt>
    <dgm:pt modelId="{58FE7528-DA5F-4D07-B75C-6729BF7FAD04}" type="sibTrans" cxnId="{A37E565F-5A25-4526-BAD7-57BD84422FD0}">
      <dgm:prSet/>
      <dgm:spPr/>
      <dgm:t>
        <a:bodyPr/>
        <a:lstStyle/>
        <a:p>
          <a:endParaRPr lang="en-US"/>
        </a:p>
      </dgm:t>
    </dgm:pt>
    <dgm:pt modelId="{28449FE5-22D4-4445-BE88-9F8C65FB9340}" type="pres">
      <dgm:prSet presAssocID="{7A2FDBE4-1616-4D22-A757-C70F6429CAA5}" presName="Name0" presStyleCnt="0">
        <dgm:presLayoutVars>
          <dgm:chMax val="7"/>
          <dgm:resizeHandles val="exact"/>
        </dgm:presLayoutVars>
      </dgm:prSet>
      <dgm:spPr/>
    </dgm:pt>
    <dgm:pt modelId="{29C7A030-BD92-4743-A923-B965738AEAA9}" type="pres">
      <dgm:prSet presAssocID="{7A2FDBE4-1616-4D22-A757-C70F6429CAA5}" presName="comp1" presStyleCnt="0"/>
      <dgm:spPr/>
    </dgm:pt>
    <dgm:pt modelId="{F2B2ECD0-96C9-48DB-A8BD-996C969FE5F0}" type="pres">
      <dgm:prSet presAssocID="{7A2FDBE4-1616-4D22-A757-C70F6429CAA5}" presName="circle1" presStyleLbl="node1" presStyleIdx="0" presStyleCnt="3"/>
      <dgm:spPr/>
    </dgm:pt>
    <dgm:pt modelId="{36E81900-05F5-4B8F-8C19-1327FA140AFD}" type="pres">
      <dgm:prSet presAssocID="{7A2FDBE4-1616-4D22-A757-C70F6429CAA5}" presName="c1text" presStyleLbl="node1" presStyleIdx="0" presStyleCnt="3">
        <dgm:presLayoutVars>
          <dgm:bulletEnabled val="1"/>
        </dgm:presLayoutVars>
      </dgm:prSet>
      <dgm:spPr/>
    </dgm:pt>
    <dgm:pt modelId="{DB8DEFAB-FA36-4DDC-8E40-EEF887A0C420}" type="pres">
      <dgm:prSet presAssocID="{7A2FDBE4-1616-4D22-A757-C70F6429CAA5}" presName="comp2" presStyleCnt="0"/>
      <dgm:spPr/>
    </dgm:pt>
    <dgm:pt modelId="{5B7FCF06-F589-40FD-B487-87AA57698DD6}" type="pres">
      <dgm:prSet presAssocID="{7A2FDBE4-1616-4D22-A757-C70F6429CAA5}" presName="circle2" presStyleLbl="node1" presStyleIdx="1" presStyleCnt="3" custLinFactNeighborY="375"/>
      <dgm:spPr/>
    </dgm:pt>
    <dgm:pt modelId="{083FEFB2-BEC5-4E45-AB6F-4BEE049CC768}" type="pres">
      <dgm:prSet presAssocID="{7A2FDBE4-1616-4D22-A757-C70F6429CAA5}" presName="c2text" presStyleLbl="node1" presStyleIdx="1" presStyleCnt="3">
        <dgm:presLayoutVars>
          <dgm:bulletEnabled val="1"/>
        </dgm:presLayoutVars>
      </dgm:prSet>
      <dgm:spPr/>
    </dgm:pt>
    <dgm:pt modelId="{04B0DC1F-99BB-40E1-B1B3-FE2D05295F66}" type="pres">
      <dgm:prSet presAssocID="{7A2FDBE4-1616-4D22-A757-C70F6429CAA5}" presName="comp3" presStyleCnt="0"/>
      <dgm:spPr/>
    </dgm:pt>
    <dgm:pt modelId="{893E1B21-D4C4-43A3-A33B-22E3194B90CD}" type="pres">
      <dgm:prSet presAssocID="{7A2FDBE4-1616-4D22-A757-C70F6429CAA5}" presName="circle3" presStyleLbl="node1" presStyleIdx="2" presStyleCnt="3"/>
      <dgm:spPr/>
    </dgm:pt>
    <dgm:pt modelId="{5B09B7EA-2559-4A16-9500-D9654FCA86DD}" type="pres">
      <dgm:prSet presAssocID="{7A2FDBE4-1616-4D22-A757-C70F6429CAA5}" presName="c3text" presStyleLbl="node1" presStyleIdx="2" presStyleCnt="3">
        <dgm:presLayoutVars>
          <dgm:bulletEnabled val="1"/>
        </dgm:presLayoutVars>
      </dgm:prSet>
      <dgm:spPr/>
    </dgm:pt>
  </dgm:ptLst>
  <dgm:cxnLst>
    <dgm:cxn modelId="{FE966D11-5B42-47D2-8A16-3896855BAE75}" type="presOf" srcId="{86F2A58D-021D-4FA6-B157-E4A52B734AF4}" destId="{5B09B7EA-2559-4A16-9500-D9654FCA86DD}" srcOrd="1" destOrd="0" presId="urn:microsoft.com/office/officeart/2005/8/layout/venn2"/>
    <dgm:cxn modelId="{A0C9EA38-0B51-48E3-9382-4DE5F8A0D586}" type="presOf" srcId="{8FC5CEE5-7315-4F64-B1A6-7A409BD15EBC}" destId="{F2B2ECD0-96C9-48DB-A8BD-996C969FE5F0}" srcOrd="0" destOrd="0" presId="urn:microsoft.com/office/officeart/2005/8/layout/venn2"/>
    <dgm:cxn modelId="{A1B3223E-6982-4CCE-B9EB-6D68BCC9E977}" type="presOf" srcId="{7A2FDBE4-1616-4D22-A757-C70F6429CAA5}" destId="{28449FE5-22D4-4445-BE88-9F8C65FB9340}" srcOrd="0" destOrd="0" presId="urn:microsoft.com/office/officeart/2005/8/layout/venn2"/>
    <dgm:cxn modelId="{A37E565F-5A25-4526-BAD7-57BD84422FD0}" srcId="{7A2FDBE4-1616-4D22-A757-C70F6429CAA5}" destId="{86F2A58D-021D-4FA6-B157-E4A52B734AF4}" srcOrd="2" destOrd="0" parTransId="{F770BF2F-99EE-433F-81BD-65C0458EABDB}" sibTransId="{58FE7528-DA5F-4D07-B75C-6729BF7FAD04}"/>
    <dgm:cxn modelId="{1380F643-9DE8-4597-8950-88D4AC331359}" srcId="{7A2FDBE4-1616-4D22-A757-C70F6429CAA5}" destId="{A338C3C1-18B7-47D3-A793-2866C03038D4}" srcOrd="1" destOrd="0" parTransId="{A0929949-F73A-4DDC-9653-6405FDA4CFC7}" sibTransId="{C7A95A37-2192-4308-B055-98FC3FC730B0}"/>
    <dgm:cxn modelId="{F03E7D67-9BC4-4A61-AA3A-60CCFE3142A5}" type="presOf" srcId="{8FC5CEE5-7315-4F64-B1A6-7A409BD15EBC}" destId="{36E81900-05F5-4B8F-8C19-1327FA140AFD}" srcOrd="1" destOrd="0" presId="urn:microsoft.com/office/officeart/2005/8/layout/venn2"/>
    <dgm:cxn modelId="{C35860B2-00D3-4089-96ED-7576CBD6F989}" type="presOf" srcId="{86F2A58D-021D-4FA6-B157-E4A52B734AF4}" destId="{893E1B21-D4C4-43A3-A33B-22E3194B90CD}" srcOrd="0" destOrd="0" presId="urn:microsoft.com/office/officeart/2005/8/layout/venn2"/>
    <dgm:cxn modelId="{E7C010D1-D47B-428D-83F2-E1E08C79BF91}" type="presOf" srcId="{A338C3C1-18B7-47D3-A793-2866C03038D4}" destId="{083FEFB2-BEC5-4E45-AB6F-4BEE049CC768}" srcOrd="1" destOrd="0" presId="urn:microsoft.com/office/officeart/2005/8/layout/venn2"/>
    <dgm:cxn modelId="{D2CAEAD5-DFC7-4684-963C-EFB5E17E35EC}" type="presOf" srcId="{A338C3C1-18B7-47D3-A793-2866C03038D4}" destId="{5B7FCF06-F589-40FD-B487-87AA57698DD6}" srcOrd="0" destOrd="0" presId="urn:microsoft.com/office/officeart/2005/8/layout/venn2"/>
    <dgm:cxn modelId="{D246FFF0-65A3-4CB1-88A6-EEB77025AE3F}" srcId="{7A2FDBE4-1616-4D22-A757-C70F6429CAA5}" destId="{8FC5CEE5-7315-4F64-B1A6-7A409BD15EBC}" srcOrd="0" destOrd="0" parTransId="{C7CE0980-2AD6-4854-BC2F-EBFBDFCA01CE}" sibTransId="{BDE8A13D-87B5-4571-8DCF-A708AB9F51C7}"/>
    <dgm:cxn modelId="{9A89720D-1611-4620-94E0-1BF590A1419D}" type="presParOf" srcId="{28449FE5-22D4-4445-BE88-9F8C65FB9340}" destId="{29C7A030-BD92-4743-A923-B965738AEAA9}" srcOrd="0" destOrd="0" presId="urn:microsoft.com/office/officeart/2005/8/layout/venn2"/>
    <dgm:cxn modelId="{9E95D5C8-8C58-4BF7-BF76-47F5FD410578}" type="presParOf" srcId="{29C7A030-BD92-4743-A923-B965738AEAA9}" destId="{F2B2ECD0-96C9-48DB-A8BD-996C969FE5F0}" srcOrd="0" destOrd="0" presId="urn:microsoft.com/office/officeart/2005/8/layout/venn2"/>
    <dgm:cxn modelId="{47B23CA7-7DD2-4C60-836D-156722929117}" type="presParOf" srcId="{29C7A030-BD92-4743-A923-B965738AEAA9}" destId="{36E81900-05F5-4B8F-8C19-1327FA140AFD}" srcOrd="1" destOrd="0" presId="urn:microsoft.com/office/officeart/2005/8/layout/venn2"/>
    <dgm:cxn modelId="{1D6AB973-A784-4BA3-BDBF-416DEFA9086B}" type="presParOf" srcId="{28449FE5-22D4-4445-BE88-9F8C65FB9340}" destId="{DB8DEFAB-FA36-4DDC-8E40-EEF887A0C420}" srcOrd="1" destOrd="0" presId="urn:microsoft.com/office/officeart/2005/8/layout/venn2"/>
    <dgm:cxn modelId="{B356B757-8247-49A4-863F-CD0EBA697D1F}" type="presParOf" srcId="{DB8DEFAB-FA36-4DDC-8E40-EEF887A0C420}" destId="{5B7FCF06-F589-40FD-B487-87AA57698DD6}" srcOrd="0" destOrd="0" presId="urn:microsoft.com/office/officeart/2005/8/layout/venn2"/>
    <dgm:cxn modelId="{9A41756D-F563-409C-A2DC-72BE56FEA521}" type="presParOf" srcId="{DB8DEFAB-FA36-4DDC-8E40-EEF887A0C420}" destId="{083FEFB2-BEC5-4E45-AB6F-4BEE049CC768}" srcOrd="1" destOrd="0" presId="urn:microsoft.com/office/officeart/2005/8/layout/venn2"/>
    <dgm:cxn modelId="{69D3A0D2-533B-47A4-9A13-F3F878F61213}" type="presParOf" srcId="{28449FE5-22D4-4445-BE88-9F8C65FB9340}" destId="{04B0DC1F-99BB-40E1-B1B3-FE2D05295F66}" srcOrd="2" destOrd="0" presId="urn:microsoft.com/office/officeart/2005/8/layout/venn2"/>
    <dgm:cxn modelId="{AB3D3C25-069D-4541-A9FF-B1D9DF5CB16A}" type="presParOf" srcId="{04B0DC1F-99BB-40E1-B1B3-FE2D05295F66}" destId="{893E1B21-D4C4-43A3-A33B-22E3194B90CD}" srcOrd="0" destOrd="0" presId="urn:microsoft.com/office/officeart/2005/8/layout/venn2"/>
    <dgm:cxn modelId="{B5F1F3D3-54C2-4C75-8CDD-C037AA4FFA55}" type="presParOf" srcId="{04B0DC1F-99BB-40E1-B1B3-FE2D05295F66}" destId="{5B09B7EA-2559-4A16-9500-D9654FCA86DD}"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69250D-6B77-4D9D-877F-027CD6175FBD}" type="doc">
      <dgm:prSet loTypeId="urn:microsoft.com/office/officeart/2005/8/layout/venn3" loCatId="relationship" qsTypeId="urn:microsoft.com/office/officeart/2005/8/quickstyle/simple4" qsCatId="simple" csTypeId="urn:microsoft.com/office/officeart/2005/8/colors/accent1_2" csCatId="accent1" phldr="1"/>
      <dgm:spPr/>
      <dgm:t>
        <a:bodyPr/>
        <a:lstStyle/>
        <a:p>
          <a:endParaRPr lang="en-US"/>
        </a:p>
      </dgm:t>
    </dgm:pt>
    <dgm:pt modelId="{6F2C115E-380C-4DCD-B71A-01E4A57D7576}">
      <dgm:prSet phldrT="[Text]" custT="1"/>
      <dgm:spPr/>
      <dgm:t>
        <a:bodyPr/>
        <a:lstStyle/>
        <a:p>
          <a:r>
            <a:rPr lang="en-US" sz="2000" b="0" dirty="0">
              <a:solidFill>
                <a:schemeClr val="tx1"/>
              </a:solidFill>
              <a:latin typeface="Arial" panose="020B0604020202020204" pitchFamily="34" charset="0"/>
              <a:cs typeface="Arial" panose="020B0604020202020204" pitchFamily="34" charset="0"/>
            </a:rPr>
            <a:t>CG Core Values &amp; Ethos</a:t>
          </a:r>
        </a:p>
      </dgm:t>
    </dgm:pt>
    <dgm:pt modelId="{A6EF2023-7CC3-4232-9B07-47299A0C8EE3}" type="parTrans" cxnId="{63052693-F2A2-4A1E-895E-1FB6E9A39A8A}">
      <dgm:prSet/>
      <dgm:spPr/>
      <dgm:t>
        <a:bodyPr/>
        <a:lstStyle/>
        <a:p>
          <a:endParaRPr lang="en-US"/>
        </a:p>
      </dgm:t>
    </dgm:pt>
    <dgm:pt modelId="{5FC0C6DB-D03A-49B9-9A13-FAA9E12A33E3}" type="sibTrans" cxnId="{63052693-F2A2-4A1E-895E-1FB6E9A39A8A}">
      <dgm:prSet/>
      <dgm:spPr/>
      <dgm:t>
        <a:bodyPr/>
        <a:lstStyle/>
        <a:p>
          <a:endParaRPr lang="en-US"/>
        </a:p>
      </dgm:t>
    </dgm:pt>
    <dgm:pt modelId="{4A961C13-AABC-41BF-8E39-79F67AAC7464}">
      <dgm:prSet phldrT="[Text]" custT="1"/>
      <dgm:spPr/>
      <dgm:t>
        <a:bodyPr/>
        <a:lstStyle/>
        <a:p>
          <a:r>
            <a:rPr lang="en-US" sz="2000" b="0" dirty="0">
              <a:solidFill>
                <a:schemeClr val="tx1"/>
              </a:solidFill>
              <a:latin typeface="Arial" panose="020B0604020202020204" pitchFamily="34" charset="0"/>
              <a:cs typeface="Arial" panose="020B0604020202020204" pitchFamily="34" charset="0"/>
            </a:rPr>
            <a:t>Personal Values </a:t>
          </a:r>
        </a:p>
      </dgm:t>
    </dgm:pt>
    <dgm:pt modelId="{AC35D378-27D9-45B8-93F8-447BDA8B4B79}" type="parTrans" cxnId="{492C421A-D576-4A82-9FE7-EC5059941379}">
      <dgm:prSet/>
      <dgm:spPr/>
      <dgm:t>
        <a:bodyPr/>
        <a:lstStyle/>
        <a:p>
          <a:endParaRPr lang="en-US"/>
        </a:p>
      </dgm:t>
    </dgm:pt>
    <dgm:pt modelId="{B325BBDE-5AD5-4743-A5F2-2EB1B14ADC5A}" type="sibTrans" cxnId="{492C421A-D576-4A82-9FE7-EC5059941379}">
      <dgm:prSet/>
      <dgm:spPr/>
      <dgm:t>
        <a:bodyPr/>
        <a:lstStyle/>
        <a:p>
          <a:endParaRPr lang="en-US"/>
        </a:p>
      </dgm:t>
    </dgm:pt>
    <dgm:pt modelId="{3DA1A3FC-CE6A-4158-BB09-BEDF9E05EBC1}">
      <dgm:prSet phldrT="[Text]" custT="1"/>
      <dgm:spPr/>
      <dgm:t>
        <a:bodyPr/>
        <a:lstStyle/>
        <a:p>
          <a:r>
            <a:rPr lang="en-US" sz="2000" b="0" dirty="0">
              <a:solidFill>
                <a:schemeClr val="tx1"/>
              </a:solidFill>
              <a:latin typeface="Arial" panose="020B0604020202020204" pitchFamily="34" charset="0"/>
              <a:cs typeface="Arial" panose="020B0604020202020204" pitchFamily="34" charset="0"/>
            </a:rPr>
            <a:t>Signature Behaviors</a:t>
          </a:r>
        </a:p>
      </dgm:t>
    </dgm:pt>
    <dgm:pt modelId="{545E855C-1544-4E30-982D-25ED6B87B4F9}" type="parTrans" cxnId="{72FF94A2-FD5F-4869-A0E1-87D899D1E0F9}">
      <dgm:prSet/>
      <dgm:spPr/>
      <dgm:t>
        <a:bodyPr/>
        <a:lstStyle/>
        <a:p>
          <a:endParaRPr lang="en-US"/>
        </a:p>
      </dgm:t>
    </dgm:pt>
    <dgm:pt modelId="{DE05A76A-F4D6-4262-A602-A8AA292EDC1F}" type="sibTrans" cxnId="{72FF94A2-FD5F-4869-A0E1-87D899D1E0F9}">
      <dgm:prSet/>
      <dgm:spPr/>
      <dgm:t>
        <a:bodyPr/>
        <a:lstStyle/>
        <a:p>
          <a:endParaRPr lang="en-US"/>
        </a:p>
      </dgm:t>
    </dgm:pt>
    <dgm:pt modelId="{90411F1D-8CCB-4482-9D63-F5517A6994D9}" type="pres">
      <dgm:prSet presAssocID="{A369250D-6B77-4D9D-877F-027CD6175FBD}" presName="Name0" presStyleCnt="0">
        <dgm:presLayoutVars>
          <dgm:dir/>
          <dgm:resizeHandles val="exact"/>
        </dgm:presLayoutVars>
      </dgm:prSet>
      <dgm:spPr/>
    </dgm:pt>
    <dgm:pt modelId="{B6BE3705-AE1D-4188-A2DC-C3DFA33302E8}" type="pres">
      <dgm:prSet presAssocID="{6F2C115E-380C-4DCD-B71A-01E4A57D7576}" presName="Name5" presStyleLbl="vennNode1" presStyleIdx="0" presStyleCnt="3">
        <dgm:presLayoutVars>
          <dgm:bulletEnabled val="1"/>
        </dgm:presLayoutVars>
      </dgm:prSet>
      <dgm:spPr/>
    </dgm:pt>
    <dgm:pt modelId="{C4437D76-551C-4D8C-8C41-3658014303B3}" type="pres">
      <dgm:prSet presAssocID="{5FC0C6DB-D03A-49B9-9A13-FAA9E12A33E3}" presName="space" presStyleCnt="0"/>
      <dgm:spPr/>
    </dgm:pt>
    <dgm:pt modelId="{1F5A4175-B443-433F-965A-099069C3DA9F}" type="pres">
      <dgm:prSet presAssocID="{4A961C13-AABC-41BF-8E39-79F67AAC7464}" presName="Name5" presStyleLbl="vennNode1" presStyleIdx="1" presStyleCnt="3">
        <dgm:presLayoutVars>
          <dgm:bulletEnabled val="1"/>
        </dgm:presLayoutVars>
      </dgm:prSet>
      <dgm:spPr/>
    </dgm:pt>
    <dgm:pt modelId="{27A0CF34-E2A8-47E2-8124-42D01DB430F8}" type="pres">
      <dgm:prSet presAssocID="{B325BBDE-5AD5-4743-A5F2-2EB1B14ADC5A}" presName="space" presStyleCnt="0"/>
      <dgm:spPr/>
    </dgm:pt>
    <dgm:pt modelId="{EB15D2F1-698A-4787-B5E7-2A84E22CFE2F}" type="pres">
      <dgm:prSet presAssocID="{3DA1A3FC-CE6A-4158-BB09-BEDF9E05EBC1}" presName="Name5" presStyleLbl="vennNode1" presStyleIdx="2" presStyleCnt="3">
        <dgm:presLayoutVars>
          <dgm:bulletEnabled val="1"/>
        </dgm:presLayoutVars>
      </dgm:prSet>
      <dgm:spPr/>
    </dgm:pt>
  </dgm:ptLst>
  <dgm:cxnLst>
    <dgm:cxn modelId="{492C421A-D576-4A82-9FE7-EC5059941379}" srcId="{A369250D-6B77-4D9D-877F-027CD6175FBD}" destId="{4A961C13-AABC-41BF-8E39-79F67AAC7464}" srcOrd="1" destOrd="0" parTransId="{AC35D378-27D9-45B8-93F8-447BDA8B4B79}" sibTransId="{B325BBDE-5AD5-4743-A5F2-2EB1B14ADC5A}"/>
    <dgm:cxn modelId="{03E63D5D-F6CC-4ED4-89C8-04337825F7A1}" type="presOf" srcId="{4A961C13-AABC-41BF-8E39-79F67AAC7464}" destId="{1F5A4175-B443-433F-965A-099069C3DA9F}" srcOrd="0" destOrd="0" presId="urn:microsoft.com/office/officeart/2005/8/layout/venn3"/>
    <dgm:cxn modelId="{AA660551-25D0-4302-8FBD-9700FF76C68B}" type="presOf" srcId="{A369250D-6B77-4D9D-877F-027CD6175FBD}" destId="{90411F1D-8CCB-4482-9D63-F5517A6994D9}" srcOrd="0" destOrd="0" presId="urn:microsoft.com/office/officeart/2005/8/layout/venn3"/>
    <dgm:cxn modelId="{48347F75-1842-4FBD-990B-FDE633C63BC8}" type="presOf" srcId="{3DA1A3FC-CE6A-4158-BB09-BEDF9E05EBC1}" destId="{EB15D2F1-698A-4787-B5E7-2A84E22CFE2F}" srcOrd="0" destOrd="0" presId="urn:microsoft.com/office/officeart/2005/8/layout/venn3"/>
    <dgm:cxn modelId="{63052693-F2A2-4A1E-895E-1FB6E9A39A8A}" srcId="{A369250D-6B77-4D9D-877F-027CD6175FBD}" destId="{6F2C115E-380C-4DCD-B71A-01E4A57D7576}" srcOrd="0" destOrd="0" parTransId="{A6EF2023-7CC3-4232-9B07-47299A0C8EE3}" sibTransId="{5FC0C6DB-D03A-49B9-9A13-FAA9E12A33E3}"/>
    <dgm:cxn modelId="{58670295-A7AF-4022-B146-5239FDED23F1}" type="presOf" srcId="{6F2C115E-380C-4DCD-B71A-01E4A57D7576}" destId="{B6BE3705-AE1D-4188-A2DC-C3DFA33302E8}" srcOrd="0" destOrd="0" presId="urn:microsoft.com/office/officeart/2005/8/layout/venn3"/>
    <dgm:cxn modelId="{72FF94A2-FD5F-4869-A0E1-87D899D1E0F9}" srcId="{A369250D-6B77-4D9D-877F-027CD6175FBD}" destId="{3DA1A3FC-CE6A-4158-BB09-BEDF9E05EBC1}" srcOrd="2" destOrd="0" parTransId="{545E855C-1544-4E30-982D-25ED6B87B4F9}" sibTransId="{DE05A76A-F4D6-4262-A602-A8AA292EDC1F}"/>
    <dgm:cxn modelId="{04D524F2-27FD-4FB6-8A61-5EE4DEFFA5A7}" type="presParOf" srcId="{90411F1D-8CCB-4482-9D63-F5517A6994D9}" destId="{B6BE3705-AE1D-4188-A2DC-C3DFA33302E8}" srcOrd="0" destOrd="0" presId="urn:microsoft.com/office/officeart/2005/8/layout/venn3"/>
    <dgm:cxn modelId="{EEC21D24-64D5-48AB-9B55-BEA8E7F0CE41}" type="presParOf" srcId="{90411F1D-8CCB-4482-9D63-F5517A6994D9}" destId="{C4437D76-551C-4D8C-8C41-3658014303B3}" srcOrd="1" destOrd="0" presId="urn:microsoft.com/office/officeart/2005/8/layout/venn3"/>
    <dgm:cxn modelId="{B5B121FF-2162-42CF-A91C-11A151BBF6F9}" type="presParOf" srcId="{90411F1D-8CCB-4482-9D63-F5517A6994D9}" destId="{1F5A4175-B443-433F-965A-099069C3DA9F}" srcOrd="2" destOrd="0" presId="urn:microsoft.com/office/officeart/2005/8/layout/venn3"/>
    <dgm:cxn modelId="{16A77732-C857-4EF6-853E-4F09CB836B3E}" type="presParOf" srcId="{90411F1D-8CCB-4482-9D63-F5517A6994D9}" destId="{27A0CF34-E2A8-47E2-8124-42D01DB430F8}" srcOrd="3" destOrd="0" presId="urn:microsoft.com/office/officeart/2005/8/layout/venn3"/>
    <dgm:cxn modelId="{0BC8A981-5EF7-4246-99E1-E360DC2459AE}" type="presParOf" srcId="{90411F1D-8CCB-4482-9D63-F5517A6994D9}" destId="{EB15D2F1-698A-4787-B5E7-2A84E22CFE2F}" srcOrd="4"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98D95-4A56-430D-A2D5-188D09D8E26D}">
      <dsp:nvSpPr>
        <dsp:cNvPr id="0" name=""/>
        <dsp:cNvSpPr/>
      </dsp:nvSpPr>
      <dsp:spPr>
        <a:xfrm>
          <a:off x="2032000" y="0"/>
          <a:ext cx="2032000" cy="1354666"/>
        </a:xfrm>
        <a:prstGeom prst="trapezoid">
          <a:avLst>
            <a:gd name="adj" fmla="val 75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b"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Behaviors</a:t>
          </a:r>
        </a:p>
      </dsp:txBody>
      <dsp:txXfrm>
        <a:off x="2032000" y="0"/>
        <a:ext cx="2032000" cy="1354666"/>
      </dsp:txXfrm>
    </dsp:sp>
    <dsp:sp modelId="{A5FE1475-3A94-43DA-B3DA-2D35ED9B3688}">
      <dsp:nvSpPr>
        <dsp:cNvPr id="0" name=""/>
        <dsp:cNvSpPr/>
      </dsp:nvSpPr>
      <dsp:spPr>
        <a:xfrm>
          <a:off x="1015999" y="1354666"/>
          <a:ext cx="4064000" cy="1354666"/>
        </a:xfrm>
        <a:prstGeom prst="trapezoid">
          <a:avLst>
            <a:gd name="adj" fmla="val 75000"/>
          </a:avLst>
        </a:prstGeom>
        <a:solidFill>
          <a:schemeClr val="accent1">
            <a:shade val="80000"/>
            <a:hueOff val="135632"/>
            <a:satOff val="2588"/>
            <a:lumOff val="114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b"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Attitudes/Beliefs</a:t>
          </a:r>
        </a:p>
      </dsp:txBody>
      <dsp:txXfrm>
        <a:off x="1727199" y="1354666"/>
        <a:ext cx="2641600" cy="1354666"/>
      </dsp:txXfrm>
    </dsp:sp>
    <dsp:sp modelId="{D970C84E-B723-4DA4-9977-A9D8BC15EBDB}">
      <dsp:nvSpPr>
        <dsp:cNvPr id="0" name=""/>
        <dsp:cNvSpPr/>
      </dsp:nvSpPr>
      <dsp:spPr>
        <a:xfrm>
          <a:off x="0" y="2709333"/>
          <a:ext cx="6096000" cy="1354666"/>
        </a:xfrm>
        <a:prstGeom prst="trapezoid">
          <a:avLst>
            <a:gd name="adj" fmla="val 75000"/>
          </a:avLst>
        </a:prstGeom>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b"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latin typeface="Arial" panose="020B0604020202020204" pitchFamily="34" charset="0"/>
              <a:cs typeface="Arial" panose="020B0604020202020204" pitchFamily="34" charset="0"/>
            </a:rPr>
            <a:t>Values</a:t>
          </a:r>
        </a:p>
      </dsp:txBody>
      <dsp:txXfrm>
        <a:off x="1066799" y="2709333"/>
        <a:ext cx="3962400" cy="13546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2ECD0-96C9-48DB-A8BD-996C969FE5F0}">
      <dsp:nvSpPr>
        <dsp:cNvPr id="0" name=""/>
        <dsp:cNvSpPr/>
      </dsp:nvSpPr>
      <dsp:spPr>
        <a:xfrm>
          <a:off x="364163" y="0"/>
          <a:ext cx="4165600" cy="4165600"/>
        </a:xfrm>
        <a:prstGeom prst="ellipse">
          <a:avLst/>
        </a:prstGeom>
        <a:solidFill>
          <a:schemeClr val="tx2">
            <a:lumMod val="60000"/>
            <a:lumOff val="4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latin typeface="Arial" panose="020B0604020202020204" pitchFamily="34" charset="0"/>
              <a:cs typeface="Arial" panose="020B0604020202020204" pitchFamily="34" charset="0"/>
            </a:rPr>
            <a:t>Signature Behaviors</a:t>
          </a:r>
        </a:p>
      </dsp:txBody>
      <dsp:txXfrm>
        <a:off x="1719024" y="208279"/>
        <a:ext cx="1455877" cy="624840"/>
      </dsp:txXfrm>
    </dsp:sp>
    <dsp:sp modelId="{5B7FCF06-F589-40FD-B487-87AA57698DD6}">
      <dsp:nvSpPr>
        <dsp:cNvPr id="0" name=""/>
        <dsp:cNvSpPr/>
      </dsp:nvSpPr>
      <dsp:spPr>
        <a:xfrm>
          <a:off x="884863" y="1041399"/>
          <a:ext cx="3124200" cy="3124200"/>
        </a:xfrm>
        <a:prstGeom prst="ellipse">
          <a:avLst/>
        </a:prstGeom>
        <a:solidFill>
          <a:schemeClr val="accent2">
            <a:lumMod val="60000"/>
            <a:lumOff val="4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latin typeface="Arial" panose="020B0604020202020204" pitchFamily="34" charset="0"/>
              <a:cs typeface="Arial" panose="020B0604020202020204" pitchFamily="34" charset="0"/>
            </a:rPr>
            <a:t>Core Attributes</a:t>
          </a:r>
        </a:p>
      </dsp:txBody>
      <dsp:txXfrm>
        <a:off x="1719024" y="1236662"/>
        <a:ext cx="1455877" cy="585787"/>
      </dsp:txXfrm>
    </dsp:sp>
    <dsp:sp modelId="{893E1B21-D4C4-43A3-A33B-22E3194B90CD}">
      <dsp:nvSpPr>
        <dsp:cNvPr id="0" name=""/>
        <dsp:cNvSpPr/>
      </dsp:nvSpPr>
      <dsp:spPr>
        <a:xfrm>
          <a:off x="1405563" y="2082800"/>
          <a:ext cx="2082800" cy="2082800"/>
        </a:xfrm>
        <a:prstGeom prst="ellipse">
          <a:avLst/>
        </a:prstGeom>
        <a:solidFill>
          <a:schemeClr val="accent1">
            <a:shade val="50000"/>
            <a:hueOff val="222839"/>
            <a:satOff val="5970"/>
            <a:lumOff val="263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latin typeface="Arial" panose="020B0604020202020204" pitchFamily="34" charset="0"/>
              <a:cs typeface="Arial" panose="020B0604020202020204" pitchFamily="34" charset="0"/>
            </a:rPr>
            <a:t>CG Core Values &amp; Ethos</a:t>
          </a:r>
        </a:p>
      </dsp:txBody>
      <dsp:txXfrm>
        <a:off x="1710582" y="2603500"/>
        <a:ext cx="1472762" cy="1041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E3705-AE1D-4188-A2DC-C3DFA33302E8}">
      <dsp:nvSpPr>
        <dsp:cNvPr id="0" name=""/>
        <dsp:cNvSpPr/>
      </dsp:nvSpPr>
      <dsp:spPr>
        <a:xfrm>
          <a:off x="2678" y="860722"/>
          <a:ext cx="2342554" cy="2342554"/>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28919" tIns="25400" rIns="128919" bIns="254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latin typeface="Arial" panose="020B0604020202020204" pitchFamily="34" charset="0"/>
              <a:cs typeface="Arial" panose="020B0604020202020204" pitchFamily="34" charset="0"/>
            </a:rPr>
            <a:t>CG Core Values &amp; Ethos</a:t>
          </a:r>
        </a:p>
      </dsp:txBody>
      <dsp:txXfrm>
        <a:off x="345737" y="1203781"/>
        <a:ext cx="1656436" cy="1656436"/>
      </dsp:txXfrm>
    </dsp:sp>
    <dsp:sp modelId="{1F5A4175-B443-433F-965A-099069C3DA9F}">
      <dsp:nvSpPr>
        <dsp:cNvPr id="0" name=""/>
        <dsp:cNvSpPr/>
      </dsp:nvSpPr>
      <dsp:spPr>
        <a:xfrm>
          <a:off x="1876722" y="860722"/>
          <a:ext cx="2342554" cy="2342554"/>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28919" tIns="25400" rIns="128919" bIns="254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latin typeface="Arial" panose="020B0604020202020204" pitchFamily="34" charset="0"/>
              <a:cs typeface="Arial" panose="020B0604020202020204" pitchFamily="34" charset="0"/>
            </a:rPr>
            <a:t>Personal Values </a:t>
          </a:r>
        </a:p>
      </dsp:txBody>
      <dsp:txXfrm>
        <a:off x="2219781" y="1203781"/>
        <a:ext cx="1656436" cy="1656436"/>
      </dsp:txXfrm>
    </dsp:sp>
    <dsp:sp modelId="{EB15D2F1-698A-4787-B5E7-2A84E22CFE2F}">
      <dsp:nvSpPr>
        <dsp:cNvPr id="0" name=""/>
        <dsp:cNvSpPr/>
      </dsp:nvSpPr>
      <dsp:spPr>
        <a:xfrm>
          <a:off x="3750766" y="860722"/>
          <a:ext cx="2342554" cy="2342554"/>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28919" tIns="25400" rIns="128919" bIns="254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latin typeface="Arial" panose="020B0604020202020204" pitchFamily="34" charset="0"/>
              <a:cs typeface="Arial" panose="020B0604020202020204" pitchFamily="34" charset="0"/>
            </a:rPr>
            <a:t>Signature Behaviors</a:t>
          </a:r>
        </a:p>
      </dsp:txBody>
      <dsp:txXfrm>
        <a:off x="4093825" y="1203781"/>
        <a:ext cx="1656436" cy="165643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33413E-5250-4BB0-B968-C43599C32CFE}" type="datetimeFigureOut">
              <a:rPr lang="en-US" smtClean="0"/>
              <a:t>6/20/2023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87A134-A8F5-451D-ABAB-9B301DF08391}" type="slidenum">
              <a:rPr lang="en-US" smtClean="0"/>
              <a:t>‹#›</a:t>
            </a:fld>
            <a:endParaRPr lang="en-US"/>
          </a:p>
        </p:txBody>
      </p:sp>
    </p:spTree>
    <p:extLst>
      <p:ext uri="{BB962C8B-B14F-4D97-AF65-F5344CB8AC3E}">
        <p14:creationId xmlns:p14="http://schemas.microsoft.com/office/powerpoint/2010/main" val="430235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u="sng" dirty="0"/>
              <a:t>Valued Living</a:t>
            </a:r>
          </a:p>
          <a:p>
            <a:endParaRPr lang="en-US" b="1" u="sng" dirty="0"/>
          </a:p>
          <a:p>
            <a:pPr marL="174708" indent="-174708">
              <a:buFont typeface="Arial" panose="020B0604020202020204" pitchFamily="34" charset="0"/>
              <a:buChar char="•"/>
            </a:pPr>
            <a:r>
              <a:rPr lang="en-US" dirty="0"/>
              <a:t>Values exist, whether you recognize them or not. Life can be much easier when you acknowledge your values – and when you make plans and decisions that honor them.</a:t>
            </a:r>
          </a:p>
          <a:p>
            <a:endParaRPr lang="en-US" u="sng" dirty="0"/>
          </a:p>
          <a:p>
            <a:pPr marL="174708" indent="-174708">
              <a:buFont typeface="Arial" panose="020B0604020202020204" pitchFamily="34" charset="0"/>
              <a:buChar char="•"/>
            </a:pPr>
            <a:r>
              <a:rPr lang="en-US" dirty="0"/>
              <a:t>Values are usually fairly stable, yet they don't have strict limits or boundaries. Also, as you move through life, your values may change. For example, when you start your career, success – measured by money and status – might be a top priority. But after you have a f family, work-life balance may be what you value more.  </a:t>
            </a:r>
          </a:p>
          <a:p>
            <a:endParaRPr lang="en-US" u="sng" dirty="0"/>
          </a:p>
          <a:p>
            <a:pPr marL="174708" indent="-174708">
              <a:buFont typeface="Arial" panose="020B0604020202020204" pitchFamily="34" charset="0"/>
              <a:buChar char="•"/>
            </a:pPr>
            <a:r>
              <a:rPr lang="en-US" dirty="0"/>
              <a:t>When you define your personal values, you discover what's truly important to you. A good way of starting to do this is to look back on your life – to identify when you felt really good, and really confident that you were making good choices.</a:t>
            </a:r>
          </a:p>
          <a:p>
            <a:endParaRPr lang="en-US" u="sng" dirty="0"/>
          </a:p>
          <a:p>
            <a:r>
              <a:rPr lang="en-US" u="sng" dirty="0"/>
              <a:t>Some questions that may prompt you in determining when you felt really good and really confident that you were making good choices:</a:t>
            </a:r>
          </a:p>
          <a:p>
            <a:pPr fontAlgn="base"/>
            <a:r>
              <a:rPr lang="en-US" dirty="0"/>
              <a:t>-What were you doing?</a:t>
            </a:r>
          </a:p>
          <a:p>
            <a:pPr fontAlgn="base"/>
            <a:r>
              <a:rPr lang="en-US" dirty="0"/>
              <a:t>-Were you with other people? Who?</a:t>
            </a:r>
          </a:p>
          <a:p>
            <a:pPr fontAlgn="base"/>
            <a:r>
              <a:rPr lang="en-US" dirty="0"/>
              <a:t>-What other factors contributed to your happiness?</a:t>
            </a:r>
          </a:p>
          <a:p>
            <a:pPr fontAlgn="base"/>
            <a:r>
              <a:rPr lang="en-US" dirty="0"/>
              <a:t>-What need or desire was fulfilled?</a:t>
            </a:r>
          </a:p>
          <a:p>
            <a:pPr fontAlgn="base"/>
            <a:r>
              <a:rPr lang="en-US" dirty="0"/>
              <a:t>-How and why did the experience give your life meaning?</a:t>
            </a:r>
          </a:p>
          <a:p>
            <a:pPr fontAlgn="base"/>
            <a:r>
              <a:rPr lang="en-US" dirty="0"/>
              <a:t>-What other factors contributed to your feelings of fulfillment?</a:t>
            </a:r>
          </a:p>
          <a:p>
            <a:endParaRPr lang="en-US" b="1" u="sng" dirty="0"/>
          </a:p>
        </p:txBody>
      </p:sp>
      <p:sp>
        <p:nvSpPr>
          <p:cNvPr id="2" name="Slide Number Placeholder 1"/>
          <p:cNvSpPr>
            <a:spLocks noGrp="1"/>
          </p:cNvSpPr>
          <p:nvPr>
            <p:ph type="sldNum" sz="quarter" idx="10"/>
          </p:nvPr>
        </p:nvSpPr>
        <p:spPr/>
        <p:txBody>
          <a:bodyPr/>
          <a:lstStyle/>
          <a:p>
            <a:fld id="{2B34DC63-3C42-4748-AEA2-132E7F4F322E}"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480158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0" eaLnBrk="1" hangingPunct="1">
              <a:lnSpc>
                <a:spcPct val="100000"/>
              </a:lnSpc>
              <a:spcBef>
                <a:spcPts val="0"/>
              </a:spcBef>
              <a:spcAft>
                <a:spcPts val="0"/>
              </a:spcAft>
            </a:pPr>
            <a:r>
              <a:rPr lang="en-US" b="1" u="sng" dirty="0"/>
              <a:t>Experiential: Mindful Practice</a:t>
            </a:r>
            <a:endParaRPr lang="en-US" b="1" u="sng" baseline="0" dirty="0"/>
          </a:p>
          <a:p>
            <a:pPr lvl="0" eaLnBrk="1" hangingPunct="1">
              <a:lnSpc>
                <a:spcPct val="100000"/>
              </a:lnSpc>
              <a:spcBef>
                <a:spcPts val="0"/>
              </a:spcBef>
              <a:spcAft>
                <a:spcPts val="0"/>
              </a:spcAft>
            </a:pPr>
            <a:endParaRPr lang="en-US" b="1" u="sng" dirty="0"/>
          </a:p>
          <a:p>
            <a:pPr lvl="0" eaLnBrk="1" hangingPunct="1">
              <a:lnSpc>
                <a:spcPct val="100000"/>
              </a:lnSpc>
              <a:spcBef>
                <a:spcPts val="0"/>
              </a:spcBef>
              <a:spcAft>
                <a:spcPts val="0"/>
              </a:spcAft>
            </a:pPr>
            <a:endParaRPr lang="en-US" sz="1200" b="0" u="none" baseline="0" dirty="0">
              <a:latin typeface="+mn-lt"/>
            </a:endParaRPr>
          </a:p>
        </p:txBody>
      </p:sp>
      <p:sp>
        <p:nvSpPr>
          <p:cNvPr id="2" name="Slide Number Placeholder 1"/>
          <p:cNvSpPr>
            <a:spLocks noGrp="1"/>
          </p:cNvSpPr>
          <p:nvPr>
            <p:ph type="sldNum" sz="quarter" idx="10"/>
          </p:nvPr>
        </p:nvSpPr>
        <p:spPr/>
        <p:txBody>
          <a:bodyPr/>
          <a:lstStyle/>
          <a:p>
            <a:fld id="{2B34DC63-3C42-4748-AEA2-132E7F4F322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072982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3</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u="sng" dirty="0">
                <a:cs typeface="Arial" pitchFamily="34" charset="0"/>
              </a:rPr>
              <a:t>Learning Objectives </a:t>
            </a:r>
          </a:p>
          <a:p>
            <a:endParaRPr lang="en-US" dirty="0">
              <a:cs typeface="Arial" pitchFamily="34" charset="0"/>
            </a:endParaRPr>
          </a:p>
          <a:p>
            <a:pPr marL="177037" indent="-177037">
              <a:buFont typeface="Arial" panose="020B0604020202020204" pitchFamily="34" charset="0"/>
              <a:buChar char="•"/>
            </a:pPr>
            <a:r>
              <a:rPr lang="en-US" b="1" dirty="0">
                <a:cs typeface="Arial" pitchFamily="34" charset="0"/>
              </a:rPr>
              <a:t>DISCUSS </a:t>
            </a:r>
            <a:r>
              <a:rPr lang="en-US" dirty="0">
                <a:cs typeface="Arial" pitchFamily="34" charset="0"/>
              </a:rPr>
              <a:t>and</a:t>
            </a:r>
            <a:r>
              <a:rPr lang="en-US" b="1" dirty="0">
                <a:cs typeface="Arial" pitchFamily="34" charset="0"/>
              </a:rPr>
              <a:t> EXPLAIN </a:t>
            </a:r>
            <a:r>
              <a:rPr lang="en-US" dirty="0">
                <a:cs typeface="Arial" pitchFamily="34" charset="0"/>
              </a:rPr>
              <a:t>what values are </a:t>
            </a:r>
          </a:p>
          <a:p>
            <a:pPr marL="177037" indent="-177037">
              <a:buFont typeface="Arial" panose="020B0604020202020204" pitchFamily="34" charset="0"/>
              <a:buChar char="•"/>
            </a:pPr>
            <a:r>
              <a:rPr lang="en-US" b="1" dirty="0">
                <a:cs typeface="Arial" pitchFamily="34" charset="0"/>
              </a:rPr>
              <a:t>EXPLAIN </a:t>
            </a:r>
            <a:r>
              <a:rPr lang="en-US" dirty="0">
                <a:cs typeface="Arial" pitchFamily="34" charset="0"/>
              </a:rPr>
              <a:t>the benefits of living life according to your values </a:t>
            </a:r>
          </a:p>
          <a:p>
            <a:pPr marL="177037" indent="-177037" defTabSz="931774">
              <a:buFont typeface="Arial" panose="020B0604020202020204" pitchFamily="34" charset="0"/>
              <a:buChar char="•"/>
              <a:defRPr/>
            </a:pPr>
            <a:r>
              <a:rPr lang="en-US" b="1" dirty="0">
                <a:cs typeface="Arial" pitchFamily="34" charset="0"/>
              </a:rPr>
              <a:t>DISCUSS </a:t>
            </a:r>
            <a:r>
              <a:rPr lang="en-US" dirty="0">
                <a:cs typeface="Arial" pitchFamily="34" charset="0"/>
              </a:rPr>
              <a:t>how values motivate our behaviors </a:t>
            </a:r>
          </a:p>
          <a:p>
            <a:pPr marL="177037" indent="-177037">
              <a:buFont typeface="Arial" panose="020B0604020202020204" pitchFamily="34" charset="0"/>
              <a:buChar char="•"/>
            </a:pPr>
            <a:r>
              <a:rPr lang="en-US" b="1" dirty="0">
                <a:cs typeface="Arial" pitchFamily="34" charset="0"/>
              </a:rPr>
              <a:t>IDENTIFY </a:t>
            </a:r>
            <a:r>
              <a:rPr lang="en-US" dirty="0">
                <a:cs typeface="Arial" pitchFamily="34" charset="0"/>
              </a:rPr>
              <a:t>your personal values</a:t>
            </a:r>
          </a:p>
          <a:p>
            <a:pPr marL="177037" indent="-177037">
              <a:buFont typeface="Arial" panose="020B0604020202020204" pitchFamily="34" charset="0"/>
              <a:buChar char="•"/>
            </a:pPr>
            <a:r>
              <a:rPr lang="en-US" b="1" dirty="0">
                <a:cs typeface="Arial" pitchFamily="34" charset="0"/>
              </a:rPr>
              <a:t>IDENTIFY</a:t>
            </a:r>
            <a:r>
              <a:rPr lang="en-US" dirty="0">
                <a:cs typeface="Arial" pitchFamily="34" charset="0"/>
              </a:rPr>
              <a:t> the CG Core values and </a:t>
            </a:r>
            <a:r>
              <a:rPr lang="en-US" b="1" dirty="0">
                <a:cs typeface="Arial" pitchFamily="34" charset="0"/>
              </a:rPr>
              <a:t>DISCUSS</a:t>
            </a:r>
            <a:r>
              <a:rPr lang="en-US" dirty="0">
                <a:cs typeface="Arial" pitchFamily="34" charset="0"/>
              </a:rPr>
              <a:t> how they do or do not align with your personal values </a:t>
            </a:r>
          </a:p>
          <a:p>
            <a:pPr marL="177037" indent="-177037">
              <a:buFont typeface="Arial" panose="020B0604020202020204" pitchFamily="34" charset="0"/>
              <a:buChar char="•"/>
            </a:pPr>
            <a:r>
              <a:rPr lang="en-US" b="1" dirty="0">
                <a:cs typeface="Arial" pitchFamily="34" charset="0"/>
              </a:rPr>
              <a:t>IDENTIFY </a:t>
            </a:r>
            <a:r>
              <a:rPr lang="en-US" dirty="0">
                <a:cs typeface="Arial" pitchFamily="34" charset="0"/>
              </a:rPr>
              <a:t>the CG Core Signature Behaviors </a:t>
            </a:r>
          </a:p>
          <a:p>
            <a:pPr marL="177037" indent="-177037">
              <a:buFont typeface="Arial" panose="020B0604020202020204" pitchFamily="34" charset="0"/>
              <a:buChar char="•"/>
            </a:pPr>
            <a:r>
              <a:rPr lang="en-US" b="1" dirty="0">
                <a:cs typeface="Arial" pitchFamily="34" charset="0"/>
              </a:rPr>
              <a:t>DISCUSS</a:t>
            </a:r>
            <a:r>
              <a:rPr lang="en-US" dirty="0">
                <a:cs typeface="Arial" pitchFamily="34" charset="0"/>
              </a:rPr>
              <a:t> how to balance your personal and organizational values </a:t>
            </a:r>
          </a:p>
          <a:p>
            <a:endParaRPr lang="en-US" b="1" u="sng" dirty="0"/>
          </a:p>
        </p:txBody>
      </p:sp>
    </p:spTree>
    <p:extLst>
      <p:ext uri="{BB962C8B-B14F-4D97-AF65-F5344CB8AC3E}">
        <p14:creationId xmlns:p14="http://schemas.microsoft.com/office/powerpoint/2010/main" val="3155163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4</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u="sng" dirty="0"/>
              <a:t>Values</a:t>
            </a:r>
          </a:p>
          <a:p>
            <a:endParaRPr lang="en-US" b="1" u="sng" dirty="0"/>
          </a:p>
          <a:p>
            <a:r>
              <a:rPr lang="en-US" b="1" u="sng" dirty="0"/>
              <a:t>Discussion Questions:</a:t>
            </a:r>
          </a:p>
          <a:p>
            <a:r>
              <a:rPr lang="en-US" dirty="0"/>
              <a:t>-What are values and why are they important?</a:t>
            </a:r>
          </a:p>
          <a:p>
            <a:r>
              <a:rPr lang="en-US" dirty="0"/>
              <a:t>-What matters most to you in this world?</a:t>
            </a:r>
          </a:p>
          <a:p>
            <a:r>
              <a:rPr lang="en-US" dirty="0"/>
              <a:t>-How does living by our values make us more resilient?</a:t>
            </a:r>
          </a:p>
          <a:p>
            <a:endParaRPr lang="en-US" dirty="0"/>
          </a:p>
          <a:p>
            <a:pPr marL="177037" indent="-177037">
              <a:buFont typeface="Arial" panose="020B0604020202020204" pitchFamily="34" charset="0"/>
              <a:buChar char="•"/>
            </a:pPr>
            <a:r>
              <a:rPr lang="en-US" dirty="0">
                <a:cs typeface="Arial" panose="020B0604020202020204" pitchFamily="34" charset="0"/>
              </a:rPr>
              <a:t>Personal ideals about who we want to be, what we want to do, and how we want to behave in life</a:t>
            </a:r>
          </a:p>
          <a:p>
            <a:pPr marL="642924" lvl="1" indent="-177037" defTabSz="931774">
              <a:buFont typeface="Arial" panose="020B0604020202020204" pitchFamily="34" charset="0"/>
              <a:buChar char="•"/>
              <a:defRPr/>
            </a:pPr>
            <a:r>
              <a:rPr lang="en-US" dirty="0"/>
              <a:t>Comprise one’s philosophy of life and provide meaning and purpose </a:t>
            </a:r>
          </a:p>
          <a:p>
            <a:pPr marL="642924" lvl="1" indent="-177037" defTabSz="931774">
              <a:buFont typeface="Arial" panose="020B0604020202020204" pitchFamily="34" charset="0"/>
              <a:buChar char="•"/>
              <a:defRPr/>
            </a:pPr>
            <a:r>
              <a:rPr lang="en-US" dirty="0"/>
              <a:t>The key is to recognize what YOU value, not what others say you should value</a:t>
            </a:r>
          </a:p>
          <a:p>
            <a:pPr marL="465887" lvl="1" defTabSz="931774">
              <a:defRPr/>
            </a:pPr>
            <a:endParaRPr lang="en-US" dirty="0">
              <a:cs typeface="Arial" panose="020B0604020202020204" pitchFamily="34" charset="0"/>
            </a:endParaRPr>
          </a:p>
          <a:p>
            <a:pPr marL="177037" indent="-177037">
              <a:buFont typeface="Arial" panose="020B0604020202020204" pitchFamily="34" charset="0"/>
              <a:buChar char="•"/>
            </a:pPr>
            <a:r>
              <a:rPr lang="en-US" dirty="0">
                <a:cs typeface="Arial" panose="020B0604020202020204" pitchFamily="34" charset="0"/>
              </a:rPr>
              <a:t>Act like an </a:t>
            </a:r>
            <a:r>
              <a:rPr lang="en-US" b="1" dirty="0">
                <a:cs typeface="Arial" pitchFamily="34" charset="0"/>
              </a:rPr>
              <a:t>internal compass </a:t>
            </a:r>
          </a:p>
          <a:p>
            <a:pPr marL="642924" lvl="1" indent="-177037">
              <a:buFont typeface="Arial" panose="020B0604020202020204" pitchFamily="34" charset="0"/>
              <a:buChar char="•"/>
            </a:pPr>
            <a:r>
              <a:rPr lang="en-US" dirty="0">
                <a:ea typeface="ＭＳ Ｐゴシック" charset="0"/>
                <a:cs typeface="Arial" pitchFamily="34" charset="0"/>
              </a:rPr>
              <a:t>They are a direction, not a destination</a:t>
            </a:r>
          </a:p>
          <a:p>
            <a:pPr defTabSz="931774">
              <a:defRPr/>
            </a:pPr>
            <a:endParaRPr lang="en-US" dirty="0">
              <a:cs typeface="Arial" panose="020B0604020202020204" pitchFamily="34" charset="0"/>
            </a:endParaRPr>
          </a:p>
          <a:p>
            <a:pPr marL="177037" indent="-177037">
              <a:buFont typeface="Arial" panose="020B0604020202020204" pitchFamily="34" charset="0"/>
              <a:buChar char="•"/>
            </a:pPr>
            <a:r>
              <a:rPr lang="en-US" dirty="0">
                <a:cs typeface="Arial" panose="020B0604020202020204" pitchFamily="34" charset="0"/>
              </a:rPr>
              <a:t>Fundamental beliefs of a person or organization </a:t>
            </a:r>
          </a:p>
          <a:p>
            <a:endParaRPr lang="en-US" dirty="0">
              <a:cs typeface="Arial" panose="020B0604020202020204" pitchFamily="34" charset="0"/>
            </a:endParaRPr>
          </a:p>
          <a:p>
            <a:pPr marL="177037" indent="-177037">
              <a:buFont typeface="Arial" panose="020B0604020202020204" pitchFamily="34" charset="0"/>
              <a:buChar char="•"/>
            </a:pPr>
            <a:r>
              <a:rPr lang="en-US" dirty="0">
                <a:cs typeface="Arial" panose="020B0604020202020204" pitchFamily="34" charset="0"/>
              </a:rPr>
              <a:t>Are freely chosen and can change over time </a:t>
            </a:r>
          </a:p>
          <a:p>
            <a:endParaRPr lang="en-US" dirty="0">
              <a:ea typeface="ＭＳ Ｐゴシック" charset="0"/>
              <a:cs typeface="Arial" pitchFamily="34" charset="0"/>
            </a:endParaRPr>
          </a:p>
          <a:p>
            <a:pPr marL="177037" indent="-177037">
              <a:buFont typeface="Arial" panose="020B0604020202020204" pitchFamily="34" charset="0"/>
              <a:buChar char="•"/>
            </a:pPr>
            <a:r>
              <a:rPr lang="en-US" dirty="0">
                <a:ea typeface="ＭＳ Ｐゴシック" charset="0"/>
                <a:cs typeface="ＭＳ Ｐゴシック" charset="0"/>
              </a:rPr>
              <a:t>Living by one’s values can make an individual more resilient</a:t>
            </a:r>
          </a:p>
          <a:p>
            <a:pPr marL="642924" lvl="1" indent="-177037">
              <a:buFont typeface="Arial" panose="020B0604020202020204" pitchFamily="34" charset="0"/>
              <a:buChar char="•"/>
            </a:pPr>
            <a:r>
              <a:rPr lang="en-US" dirty="0">
                <a:cs typeface="Arial" pitchFamily="34" charset="0"/>
              </a:rPr>
              <a:t>When under stress we are more likely to veer off course</a:t>
            </a:r>
          </a:p>
          <a:p>
            <a:endParaRPr lang="en-US" dirty="0"/>
          </a:p>
        </p:txBody>
      </p:sp>
    </p:spTree>
    <p:extLst>
      <p:ext uri="{BB962C8B-B14F-4D97-AF65-F5344CB8AC3E}">
        <p14:creationId xmlns:p14="http://schemas.microsoft.com/office/powerpoint/2010/main" val="4245005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5</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u="sng" dirty="0"/>
              <a:t>Living Life</a:t>
            </a:r>
            <a:r>
              <a:rPr lang="en-US" b="1" u="sng" baseline="0" dirty="0"/>
              <a:t> According to Your Values </a:t>
            </a:r>
            <a:endParaRPr lang="en-US" b="1" u="sng" dirty="0"/>
          </a:p>
          <a:p>
            <a:pPr>
              <a:spcBef>
                <a:spcPct val="0"/>
              </a:spcBef>
            </a:pPr>
            <a:endParaRPr lang="en-US" dirty="0"/>
          </a:p>
          <a:p>
            <a:pPr>
              <a:spcBef>
                <a:spcPct val="0"/>
              </a:spcBef>
            </a:pPr>
            <a:r>
              <a:rPr lang="en-US" b="1" u="sng" dirty="0"/>
              <a:t>Discussion Questions:</a:t>
            </a:r>
          </a:p>
          <a:p>
            <a:pPr>
              <a:spcBef>
                <a:spcPct val="0"/>
              </a:spcBef>
            </a:pPr>
            <a:r>
              <a:rPr lang="en-US" dirty="0"/>
              <a:t>-Do you live</a:t>
            </a:r>
            <a:r>
              <a:rPr lang="en-US" baseline="0" dirty="0"/>
              <a:t> a life according to your values?</a:t>
            </a:r>
          </a:p>
          <a:p>
            <a:pPr>
              <a:spcBef>
                <a:spcPct val="0"/>
              </a:spcBef>
            </a:pPr>
            <a:r>
              <a:rPr lang="en-US" baseline="0" dirty="0"/>
              <a:t>-Have your values ever conflicted with someone else's?</a:t>
            </a:r>
          </a:p>
          <a:p>
            <a:pPr>
              <a:spcBef>
                <a:spcPct val="0"/>
              </a:spcBef>
            </a:pPr>
            <a:endParaRPr lang="en-US" baseline="0" dirty="0"/>
          </a:p>
          <a:p>
            <a:pPr defTabSz="931774">
              <a:spcBef>
                <a:spcPct val="0"/>
              </a:spcBef>
              <a:defRPr/>
            </a:pPr>
            <a:r>
              <a:rPr lang="en-US" dirty="0"/>
              <a:t>It is difficult</a:t>
            </a:r>
            <a:r>
              <a:rPr lang="en-US" baseline="0" dirty="0"/>
              <a:t> to maintain mental and/or spiritual health when our behaviors differ from our values. When we are not living a life consistent with our values, it can cause us unhelpful emotions and increase stress. Here are a list of benefits that come from a values-driven life.</a:t>
            </a:r>
          </a:p>
          <a:p>
            <a:pPr>
              <a:spcBef>
                <a:spcPct val="0"/>
              </a:spcBef>
            </a:pPr>
            <a:endParaRPr lang="en-US" dirty="0"/>
          </a:p>
          <a:p>
            <a:pPr marL="174708" indent="-174708">
              <a:spcBef>
                <a:spcPct val="0"/>
              </a:spcBef>
              <a:buFont typeface="Arial" panose="020B0604020202020204" pitchFamily="34" charset="0"/>
              <a:buChar char="•"/>
            </a:pPr>
            <a:r>
              <a:rPr lang="en-US" dirty="0"/>
              <a:t>Help us maintain hope</a:t>
            </a:r>
            <a:r>
              <a:rPr lang="en-US" baseline="0" dirty="0"/>
              <a:t> and direction during adversity </a:t>
            </a:r>
          </a:p>
          <a:p>
            <a:pPr marL="174708" indent="-174708">
              <a:spcBef>
                <a:spcPct val="0"/>
              </a:spcBef>
              <a:buFont typeface="Arial" panose="020B0604020202020204" pitchFamily="34" charset="0"/>
              <a:buChar char="•"/>
            </a:pPr>
            <a:r>
              <a:rPr lang="en-US" baseline="0" dirty="0"/>
              <a:t>Provide a sense of meaning and purpose </a:t>
            </a:r>
          </a:p>
          <a:p>
            <a:pPr marL="174708" indent="-174708">
              <a:spcBef>
                <a:spcPct val="0"/>
              </a:spcBef>
              <a:buFont typeface="Arial" panose="020B0604020202020204" pitchFamily="34" charset="0"/>
              <a:buChar char="•"/>
            </a:pPr>
            <a:r>
              <a:rPr lang="en-US" baseline="0" dirty="0"/>
              <a:t>Gain direction in life </a:t>
            </a:r>
          </a:p>
          <a:p>
            <a:pPr marL="174708" indent="-174708">
              <a:spcBef>
                <a:spcPct val="0"/>
              </a:spcBef>
              <a:buFont typeface="Arial" panose="020B0604020202020204" pitchFamily="34" charset="0"/>
              <a:buChar char="•"/>
            </a:pPr>
            <a:r>
              <a:rPr lang="en-US" baseline="0" dirty="0"/>
              <a:t>Reduce emotional discomfort </a:t>
            </a:r>
          </a:p>
          <a:p>
            <a:pPr marL="174708" indent="-174708">
              <a:spcBef>
                <a:spcPct val="0"/>
              </a:spcBef>
              <a:buFont typeface="Arial" panose="020B0604020202020204" pitchFamily="34" charset="0"/>
              <a:buChar char="•"/>
            </a:pPr>
            <a:r>
              <a:rPr lang="en-US" baseline="0" dirty="0"/>
              <a:t>Improve your ability to make decisions</a:t>
            </a:r>
          </a:p>
          <a:p>
            <a:pPr marL="174708" indent="-174708">
              <a:spcBef>
                <a:spcPct val="0"/>
              </a:spcBef>
              <a:buFont typeface="Arial" panose="020B0604020202020204" pitchFamily="34" charset="0"/>
              <a:buChar char="•"/>
            </a:pPr>
            <a:r>
              <a:rPr lang="en-US" baseline="0" dirty="0"/>
              <a:t>Improve your quality of life </a:t>
            </a:r>
          </a:p>
          <a:p>
            <a:pPr marL="174708" indent="-174708">
              <a:spcBef>
                <a:spcPct val="0"/>
              </a:spcBef>
              <a:buFont typeface="Arial" panose="020B0604020202020204" pitchFamily="34" charset="0"/>
              <a:buChar char="•"/>
            </a:pPr>
            <a:r>
              <a:rPr lang="en-US" baseline="0" dirty="0"/>
              <a:t>Increase happiness </a:t>
            </a:r>
          </a:p>
          <a:p>
            <a:pPr marL="174708" indent="-174708">
              <a:spcBef>
                <a:spcPct val="0"/>
              </a:spcBef>
              <a:buFont typeface="Arial" panose="020B0604020202020204" pitchFamily="34" charset="0"/>
              <a:buChar char="•"/>
            </a:pPr>
            <a:r>
              <a:rPr lang="en-US" baseline="0" dirty="0"/>
              <a:t>Figure out what is truly important to you</a:t>
            </a:r>
            <a:endParaRPr lang="en-US" dirty="0"/>
          </a:p>
        </p:txBody>
      </p:sp>
    </p:spTree>
    <p:extLst>
      <p:ext uri="{BB962C8B-B14F-4D97-AF65-F5344CB8AC3E}">
        <p14:creationId xmlns:p14="http://schemas.microsoft.com/office/powerpoint/2010/main" val="4197041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6</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186355" indent="-186355"/>
            <a:r>
              <a:rPr lang="en-US" b="1" u="sng" dirty="0"/>
              <a:t>Values Influence Behaviors  </a:t>
            </a:r>
          </a:p>
          <a:p>
            <a:pPr marL="186355" indent="-186355"/>
            <a:endParaRPr lang="en-US" b="1" u="sng" dirty="0"/>
          </a:p>
          <a:p>
            <a:pPr marL="186355" indent="-186355"/>
            <a:r>
              <a:rPr lang="en-US" b="1" u="sng" dirty="0"/>
              <a:t>Discussion Questions: </a:t>
            </a:r>
          </a:p>
          <a:p>
            <a:pPr marL="186355" indent="-186355"/>
            <a:r>
              <a:rPr lang="en-US" dirty="0"/>
              <a:t>-Sometimes individuals behave inconstantly with their values, have you ever experienced this? If so, how did that feel?</a:t>
            </a:r>
          </a:p>
          <a:p>
            <a:endParaRPr lang="en-US" b="1" u="sng" dirty="0"/>
          </a:p>
          <a:p>
            <a:pPr marL="174708" indent="-174708">
              <a:buFont typeface="Arial" panose="020B0604020202020204" pitchFamily="34" charset="0"/>
              <a:buChar char="•"/>
            </a:pPr>
            <a:r>
              <a:rPr lang="en-US" dirty="0"/>
              <a:t>Values are the foundation to our attitudes/beliefs which influence our behaviors. Typically, one's behavior make a statement about ones values. It is difficult to behave appropriately when we are not living a life aligned with our values.  Living by one's values can make an individual more resilient by helping them make good choices and avoid destructive attitudes/beliefs and behaviors when under stress. </a:t>
            </a:r>
          </a:p>
          <a:p>
            <a:endParaRPr lang="en-US" dirty="0"/>
          </a:p>
          <a:p>
            <a:pPr marL="174708" indent="-174708">
              <a:buFont typeface="Arial" panose="020B0604020202020204" pitchFamily="34" charset="0"/>
              <a:buChar char="•"/>
            </a:pPr>
            <a:r>
              <a:rPr lang="en-US" dirty="0"/>
              <a:t>Values are stable long-lasting beliefs about what is important to a person. They become standards by which people order their lives and make their choices.</a:t>
            </a:r>
          </a:p>
          <a:p>
            <a:pPr marL="640594" lvl="1" indent="-174708">
              <a:buFont typeface="Arial" panose="020B0604020202020204" pitchFamily="34" charset="0"/>
              <a:buChar char="•"/>
            </a:pPr>
            <a:r>
              <a:rPr lang="en-US" dirty="0"/>
              <a:t>A belief will develop into a value when the person’s commitment to it grows and they see it as being important.</a:t>
            </a:r>
          </a:p>
          <a:p>
            <a:pPr marL="640594" lvl="1" indent="-174708">
              <a:buFont typeface="Arial" panose="020B0604020202020204" pitchFamily="34" charset="0"/>
              <a:buChar char="•"/>
            </a:pPr>
            <a:r>
              <a:rPr lang="en-US" dirty="0"/>
              <a:t>It is possible to categorize beliefs into different types of values – examples include values that relate to happiness, wealth, career success or family.</a:t>
            </a:r>
          </a:p>
          <a:p>
            <a:pPr marL="640594" lvl="1" indent="-174708">
              <a:buFont typeface="Arial" panose="020B0604020202020204" pitchFamily="34" charset="0"/>
              <a:buChar char="•"/>
            </a:pPr>
            <a:r>
              <a:rPr lang="en-US" dirty="0"/>
              <a:t>A person must be able to articulate their values in order to make clear, rational, responsible and consistent decisions.</a:t>
            </a:r>
          </a:p>
          <a:p>
            <a:r>
              <a:rPr lang="en-US" dirty="0"/>
              <a:t> </a:t>
            </a:r>
          </a:p>
          <a:p>
            <a:pPr marL="174708" indent="-174708">
              <a:buFont typeface="Arial" panose="020B0604020202020204" pitchFamily="34" charset="0"/>
              <a:buChar char="•"/>
            </a:pPr>
            <a:r>
              <a:rPr lang="en-US" dirty="0"/>
              <a:t>Value formations take place throughout life and are influenced by other people and life experiences.</a:t>
            </a:r>
          </a:p>
          <a:p>
            <a:r>
              <a:rPr lang="en-US" dirty="0"/>
              <a:t> </a:t>
            </a:r>
          </a:p>
          <a:p>
            <a:pPr marL="174708" indent="-174708">
              <a:buFont typeface="Arial" panose="020B0604020202020204" pitchFamily="34" charset="0"/>
              <a:buChar char="•"/>
            </a:pPr>
            <a:r>
              <a:rPr lang="en-US" dirty="0"/>
              <a:t>Living by one’s values can make an individual more resilient by helping him or her make good choices and avoid destructive beliefs and behaviors when under stress (</a:t>
            </a:r>
            <a:r>
              <a:rPr lang="en-US" b="1" dirty="0"/>
              <a:t>social competence</a:t>
            </a:r>
            <a:r>
              <a:rPr lang="en-US" dirty="0"/>
              <a:t>), which aids in behaving in a mature and responsible way.</a:t>
            </a:r>
          </a:p>
          <a:p>
            <a:r>
              <a:rPr lang="en-US" dirty="0"/>
              <a:t> </a:t>
            </a:r>
          </a:p>
          <a:p>
            <a:pPr marL="174708" indent="-174708">
              <a:buFont typeface="Arial" panose="020B0604020202020204" pitchFamily="34" charset="0"/>
              <a:buChar char="•"/>
            </a:pPr>
            <a:r>
              <a:rPr lang="en-US" dirty="0"/>
              <a:t>Being committed to one’s values and pursuing important personal goals contribute to hardiness and resilience.</a:t>
            </a:r>
          </a:p>
          <a:p>
            <a:r>
              <a:rPr lang="en-US" dirty="0"/>
              <a:t> </a:t>
            </a:r>
          </a:p>
          <a:p>
            <a:pPr marL="174708" indent="-174708">
              <a:buFont typeface="Arial" panose="020B0604020202020204" pitchFamily="34" charset="0"/>
              <a:buChar char="•"/>
            </a:pPr>
            <a:r>
              <a:rPr lang="en-US" dirty="0"/>
              <a:t>What is a belief?</a:t>
            </a:r>
          </a:p>
          <a:p>
            <a:pPr marL="640594" lvl="1" indent="-174708">
              <a:buFont typeface="Arial" panose="020B0604020202020204" pitchFamily="34" charset="0"/>
              <a:buChar char="•"/>
            </a:pPr>
            <a:r>
              <a:rPr lang="en-US" dirty="0"/>
              <a:t>A belief is an idea that a person holds as being true.</a:t>
            </a:r>
          </a:p>
          <a:p>
            <a:pPr marL="640594" lvl="1" indent="-174708">
              <a:buFont typeface="Arial" panose="020B0604020202020204" pitchFamily="34" charset="0"/>
              <a:buChar char="•"/>
            </a:pPr>
            <a:r>
              <a:rPr lang="en-US" dirty="0"/>
              <a:t>A person can base a belief upon certainties (e.g. mathematical principles), probabilities or matters of faith.</a:t>
            </a:r>
          </a:p>
          <a:p>
            <a:pPr marL="640594" lvl="1" indent="-174708">
              <a:buFont typeface="Arial" panose="020B0604020202020204" pitchFamily="34" charset="0"/>
              <a:buChar char="•"/>
            </a:pPr>
            <a:r>
              <a:rPr lang="en-US" dirty="0"/>
              <a:t>A belief can come from different sources, including:</a:t>
            </a:r>
          </a:p>
          <a:p>
            <a:pPr marL="1106481" lvl="2" indent="-174708">
              <a:buFont typeface="Arial" panose="020B0604020202020204" pitchFamily="34" charset="0"/>
              <a:buChar char="•"/>
            </a:pPr>
            <a:r>
              <a:rPr lang="en-US" dirty="0"/>
              <a:t>A person’s own experiences or experiments</a:t>
            </a:r>
          </a:p>
          <a:p>
            <a:pPr marL="1106481" lvl="2" indent="-174708">
              <a:buFont typeface="Arial" panose="020B0604020202020204" pitchFamily="34" charset="0"/>
              <a:buChar char="•"/>
            </a:pPr>
            <a:r>
              <a:rPr lang="en-US" dirty="0"/>
              <a:t>The acceptance of cultural and societal norms (e.g. religion)</a:t>
            </a:r>
          </a:p>
          <a:p>
            <a:pPr marL="1106481" lvl="2" indent="-174708">
              <a:buFont typeface="Arial" panose="020B0604020202020204" pitchFamily="34" charset="0"/>
              <a:buChar char="•"/>
            </a:pPr>
            <a:r>
              <a:rPr lang="en-US" dirty="0"/>
              <a:t>What other people say </a:t>
            </a:r>
          </a:p>
          <a:p>
            <a:pPr marL="640594" lvl="1" indent="-174708">
              <a:buFont typeface="Arial" panose="020B0604020202020204" pitchFamily="34" charset="0"/>
              <a:buChar char="•"/>
            </a:pPr>
            <a:r>
              <a:rPr lang="en-US" dirty="0"/>
              <a:t>A potential belief sits with the person until they accept it as truth, and adopt it as part of their individual belief system.</a:t>
            </a:r>
          </a:p>
          <a:p>
            <a:pPr marL="640594" lvl="1" indent="-174708">
              <a:buFont typeface="Arial" panose="020B0604020202020204" pitchFamily="34" charset="0"/>
              <a:buChar char="•"/>
            </a:pPr>
            <a:r>
              <a:rPr lang="en-US" dirty="0"/>
              <a:t>Each person evaluates and seeks sound reasons or evidence for these potential beliefs in their own way.</a:t>
            </a:r>
          </a:p>
          <a:p>
            <a:pPr marL="640594" lvl="1" indent="-174708">
              <a:buFont typeface="Arial" panose="020B0604020202020204" pitchFamily="34" charset="0"/>
              <a:buChar char="•"/>
            </a:pPr>
            <a:r>
              <a:rPr lang="en-US" dirty="0"/>
              <a:t>Once a person accepts a belief as a truth, they are willing to defend, it can be said, to form part of their belief system.</a:t>
            </a:r>
          </a:p>
          <a:p>
            <a:r>
              <a:rPr lang="en-US" dirty="0"/>
              <a:t> </a:t>
            </a:r>
          </a:p>
          <a:p>
            <a:pPr marL="174708" indent="-174708">
              <a:buFont typeface="Arial" panose="020B0604020202020204" pitchFamily="34" charset="0"/>
              <a:buChar char="•"/>
            </a:pPr>
            <a:r>
              <a:rPr lang="en-US" dirty="0"/>
              <a:t>What is an attitude?</a:t>
            </a:r>
          </a:p>
          <a:p>
            <a:pPr marL="640594" lvl="1" indent="-174708">
              <a:buFont typeface="Arial" panose="020B0604020202020204" pitchFamily="34" charset="0"/>
              <a:buChar char="•"/>
            </a:pPr>
            <a:r>
              <a:rPr lang="en-US" dirty="0"/>
              <a:t>Attitudes are the mental dispositions people have towards others and the current circumstances before making decisions that result in behavior. People primarily form their attitudes from underlying values and beliefs.</a:t>
            </a:r>
          </a:p>
          <a:p>
            <a:pPr marL="640594" lvl="1" indent="-174708">
              <a:buFont typeface="Arial" panose="020B0604020202020204" pitchFamily="34" charset="0"/>
              <a:buChar char="•"/>
            </a:pPr>
            <a:r>
              <a:rPr lang="en-US" dirty="0"/>
              <a:t>However, factors which may not have been internalized as beliefs and values can still influence a person’s attitudes at the point of decision-making. Typical influences include the desire to please, political correctness, convenience, peer pressure, and psychological stressors.</a:t>
            </a:r>
          </a:p>
          <a:p>
            <a:r>
              <a:rPr lang="en-US" dirty="0"/>
              <a:t> </a:t>
            </a:r>
          </a:p>
          <a:p>
            <a:pPr marL="174708" indent="-174708">
              <a:buFont typeface="Arial" panose="020B0604020202020204" pitchFamily="34" charset="0"/>
              <a:buChar char="•"/>
            </a:pPr>
            <a:r>
              <a:rPr lang="en-US" dirty="0"/>
              <a:t>Bottom line, a lack of self-awareness or critical insight, or the presence of ambivalence or uncertainty about values, can lead to a less rational attitude to choices, and ultimately to undesirable behavior.  Hence, knowing what you value is key.</a:t>
            </a:r>
          </a:p>
        </p:txBody>
      </p:sp>
    </p:spTree>
    <p:extLst>
      <p:ext uri="{BB962C8B-B14F-4D97-AF65-F5344CB8AC3E}">
        <p14:creationId xmlns:p14="http://schemas.microsoft.com/office/powerpoint/2010/main" val="1781357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u="sng" dirty="0"/>
              <a:t>Exercise: Values Clarification</a:t>
            </a:r>
          </a:p>
          <a:p>
            <a:endParaRPr lang="en-US" u="sng" dirty="0"/>
          </a:p>
          <a:p>
            <a:r>
              <a:rPr lang="en-US" b="1" u="sng" dirty="0"/>
              <a:t>Instructor Note:</a:t>
            </a:r>
          </a:p>
          <a:p>
            <a:pPr defTabSz="931774">
              <a:defRPr/>
            </a:pPr>
            <a:r>
              <a:rPr lang="en-US" dirty="0"/>
              <a:t>After participants have finished this worksheet, their is an optional "Life Reflection" script within the LTG. The goal of this script is to help participants build insight in what is meaningful to them.</a:t>
            </a:r>
          </a:p>
          <a:p>
            <a:endParaRPr lang="en-US" u="sng" dirty="0"/>
          </a:p>
          <a:p>
            <a:r>
              <a:rPr lang="en-US" dirty="0"/>
              <a:t>The goal of this exercise is to help participants identify their personal values and determine if they are living a life aligned with their values.  </a:t>
            </a:r>
          </a:p>
          <a:p>
            <a:endParaRPr lang="en-US" b="1" u="sng" dirty="0"/>
          </a:p>
          <a:p>
            <a:r>
              <a:rPr lang="en-US" b="1" u="sng" dirty="0"/>
              <a:t>Directions: </a:t>
            </a:r>
          </a:p>
          <a:p>
            <a:r>
              <a:rPr lang="en-US" dirty="0"/>
              <a:t>Circle behaviors that you personally value from the list below. If you do not see something on the list that you value, use the blank spaces to write-in your own. Next, select your top 3 most important values, and write them down in the box below. Next to each value write down behaviors and actions that support your values.</a:t>
            </a:r>
          </a:p>
          <a:p>
            <a:endParaRPr lang="en-US" b="1" dirty="0"/>
          </a:p>
          <a:p>
            <a:r>
              <a:rPr lang="en-US" b="1" u="sng" dirty="0"/>
              <a:t>Time Allotted: </a:t>
            </a:r>
            <a:r>
              <a:rPr lang="en-US" dirty="0"/>
              <a:t>10 minutes</a:t>
            </a:r>
          </a:p>
          <a:p>
            <a:endParaRPr lang="en-US" dirty="0"/>
          </a:p>
          <a:p>
            <a:r>
              <a:rPr lang="en-US" b="1" u="sng" dirty="0"/>
              <a:t>Discussion Questions: </a:t>
            </a:r>
          </a:p>
          <a:p>
            <a:r>
              <a:rPr lang="en-US" dirty="0"/>
              <a:t>-What do you value most?</a:t>
            </a:r>
          </a:p>
          <a:p>
            <a:r>
              <a:rPr lang="en-US" dirty="0"/>
              <a:t>-What are your top 3 values?</a:t>
            </a:r>
          </a:p>
          <a:p>
            <a:r>
              <a:rPr lang="en-US" dirty="0"/>
              <a:t>-How do your daily actions align with your values?</a:t>
            </a:r>
            <a:endParaRPr lang="en-US" b="1" u="sng" dirty="0"/>
          </a:p>
          <a:p>
            <a:r>
              <a:rPr lang="en-US" b="0" u="none" dirty="0"/>
              <a:t>-Are</a:t>
            </a:r>
            <a:r>
              <a:rPr lang="en-US" b="0" u="none" baseline="0" dirty="0"/>
              <a:t> you truly living by your values?</a:t>
            </a:r>
            <a:r>
              <a:rPr lang="en-US" dirty="0"/>
              <a:t> </a:t>
            </a:r>
          </a:p>
        </p:txBody>
      </p:sp>
      <p:sp>
        <p:nvSpPr>
          <p:cNvPr id="2" name="Slide Number Placeholder 1"/>
          <p:cNvSpPr>
            <a:spLocks noGrp="1"/>
          </p:cNvSpPr>
          <p:nvPr>
            <p:ph type="sldNum" sz="quarter" idx="10"/>
          </p:nvPr>
        </p:nvSpPr>
        <p:spPr/>
        <p:txBody>
          <a:bodyPr/>
          <a:lstStyle/>
          <a:p>
            <a:fld id="{2B34DC63-3C42-4748-AEA2-132E7F4F322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252245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8</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u="sng" dirty="0">
                <a:cs typeface="Arial" pitchFamily="34" charset="0"/>
              </a:rPr>
              <a:t>CG Core Values and Signature Behaviors</a:t>
            </a:r>
          </a:p>
          <a:p>
            <a:endParaRPr lang="en-US" dirty="0">
              <a:cs typeface="Arial" pitchFamily="34" charset="0"/>
            </a:endParaRPr>
          </a:p>
          <a:p>
            <a:r>
              <a:rPr lang="en-US" dirty="0">
                <a:cs typeface="Arial" pitchFamily="34" charset="0"/>
              </a:rPr>
              <a:t>We previously reviewed the CG’s Core Values, Ethos, Core Attributes and signature behaviors and how they contribute to the CG's perpetual mission is to "maintain, train, and equip the most effective combat-ready naval forces capable of winning wars, deterring aggression, and maintaining freedom of the seas." </a:t>
            </a:r>
          </a:p>
          <a:p>
            <a:endParaRPr lang="en-US" dirty="0">
              <a:cs typeface="Arial" pitchFamily="34" charset="0"/>
            </a:endParaRPr>
          </a:p>
          <a:p>
            <a:pPr marL="174708" indent="-174708">
              <a:buFont typeface="Arial" panose="020B0604020202020204" pitchFamily="34" charset="0"/>
              <a:buChar char="•"/>
            </a:pPr>
            <a:r>
              <a:rPr lang="en-US" dirty="0">
                <a:cs typeface="Arial" pitchFamily="34" charset="0"/>
              </a:rPr>
              <a:t>This is demonstrated through:</a:t>
            </a:r>
          </a:p>
          <a:p>
            <a:pPr marL="642924" lvl="1" indent="-177037">
              <a:buFont typeface="Arial" panose="020B0604020202020204" pitchFamily="34" charset="0"/>
              <a:buChar char="•"/>
            </a:pPr>
            <a:r>
              <a:rPr lang="en-US" b="1" dirty="0">
                <a:cs typeface="Arial" pitchFamily="34" charset="0"/>
              </a:rPr>
              <a:t>CG Core Values: </a:t>
            </a:r>
            <a:r>
              <a:rPr lang="en-US" dirty="0">
                <a:cs typeface="Arial" pitchFamily="34" charset="0"/>
              </a:rPr>
              <a:t>Honor, respect &amp; devotion to duty</a:t>
            </a:r>
          </a:p>
          <a:p>
            <a:pPr marL="642924" lvl="1" indent="-177037">
              <a:buFont typeface="Arial" panose="020B0604020202020204" pitchFamily="34" charset="0"/>
              <a:buChar char="•"/>
            </a:pPr>
            <a:r>
              <a:rPr lang="en-US" b="1" dirty="0">
                <a:cs typeface="Arial" pitchFamily="34" charset="0"/>
              </a:rPr>
              <a:t>CG Core Ethos: We Protect, We Defend, We Save</a:t>
            </a:r>
          </a:p>
          <a:p>
            <a:pPr marL="642924" lvl="1" indent="-177037">
              <a:buFont typeface="Arial" panose="020B0604020202020204" pitchFamily="34" charset="0"/>
              <a:buChar char="•"/>
            </a:pPr>
            <a:r>
              <a:rPr lang="en-US" sz="1200" b="1" i="0" kern="1200" dirty="0">
                <a:solidFill>
                  <a:schemeClr val="tx1"/>
                </a:solidFill>
                <a:effectLst/>
                <a:latin typeface="+mn-lt"/>
                <a:ea typeface="+mn-ea"/>
                <a:cs typeface="+mn-cs"/>
              </a:rPr>
              <a:t>"THE UNITED STATES COAST GUARD GUARDIAN ETHOS"</a:t>
            </a:r>
            <a:br>
              <a:rPr lang="en-US" dirty="0"/>
            </a:br>
            <a:br>
              <a:rPr lang="en-US" dirty="0"/>
            </a:br>
            <a:r>
              <a:rPr lang="en-US" sz="1200" b="0" i="0" kern="1200" dirty="0">
                <a:solidFill>
                  <a:schemeClr val="tx1"/>
                </a:solidFill>
                <a:effectLst/>
                <a:latin typeface="+mn-lt"/>
                <a:ea typeface="+mn-ea"/>
                <a:cs typeface="+mn-cs"/>
              </a:rPr>
              <a:t>I am America's Maritime Guardian.</a:t>
            </a:r>
            <a:br>
              <a:rPr lang="en-US" dirty="0"/>
            </a:br>
            <a:r>
              <a:rPr lang="en-US" sz="1200" b="0" i="0" kern="1200" dirty="0">
                <a:solidFill>
                  <a:schemeClr val="tx1"/>
                </a:solidFill>
                <a:effectLst/>
                <a:latin typeface="+mn-lt"/>
                <a:ea typeface="+mn-ea"/>
                <a:cs typeface="+mn-cs"/>
              </a:rPr>
              <a:t>I serve the citizens of the United States.</a:t>
            </a:r>
            <a:br>
              <a:rPr lang="en-US" dirty="0"/>
            </a:br>
            <a:r>
              <a:rPr lang="en-US" sz="1200" b="0" i="0" kern="1200" dirty="0">
                <a:solidFill>
                  <a:schemeClr val="tx1"/>
                </a:solidFill>
                <a:effectLst/>
                <a:latin typeface="+mn-lt"/>
                <a:ea typeface="+mn-ea"/>
                <a:cs typeface="+mn-cs"/>
              </a:rPr>
              <a:t>I will protect them.</a:t>
            </a:r>
            <a:br>
              <a:rPr lang="en-US" dirty="0"/>
            </a:br>
            <a:r>
              <a:rPr lang="en-US" sz="1200" b="0" i="0" kern="1200" dirty="0">
                <a:solidFill>
                  <a:schemeClr val="tx1"/>
                </a:solidFill>
                <a:effectLst/>
                <a:latin typeface="+mn-lt"/>
                <a:ea typeface="+mn-ea"/>
                <a:cs typeface="+mn-cs"/>
              </a:rPr>
              <a:t>I will defend them.</a:t>
            </a:r>
            <a:br>
              <a:rPr lang="en-US" dirty="0"/>
            </a:br>
            <a:r>
              <a:rPr lang="en-US" sz="1200" b="0" i="0" kern="1200" dirty="0">
                <a:solidFill>
                  <a:schemeClr val="tx1"/>
                </a:solidFill>
                <a:effectLst/>
                <a:latin typeface="+mn-lt"/>
                <a:ea typeface="+mn-ea"/>
                <a:cs typeface="+mn-cs"/>
              </a:rPr>
              <a:t>I will save them.</a:t>
            </a:r>
            <a:br>
              <a:rPr lang="en-US" dirty="0"/>
            </a:br>
            <a:r>
              <a:rPr lang="en-US" sz="1200" b="0" i="0" kern="1200" dirty="0">
                <a:solidFill>
                  <a:schemeClr val="tx1"/>
                </a:solidFill>
                <a:effectLst/>
                <a:latin typeface="+mn-lt"/>
                <a:ea typeface="+mn-ea"/>
                <a:cs typeface="+mn-cs"/>
              </a:rPr>
              <a:t>I am their Shield.</a:t>
            </a:r>
            <a:br>
              <a:rPr lang="en-US" dirty="0"/>
            </a:br>
            <a:r>
              <a:rPr lang="en-US" sz="1200" b="0" i="0" kern="1200" dirty="0">
                <a:solidFill>
                  <a:schemeClr val="tx1"/>
                </a:solidFill>
                <a:effectLst/>
                <a:latin typeface="+mn-lt"/>
                <a:ea typeface="+mn-ea"/>
                <a:cs typeface="+mn-cs"/>
              </a:rPr>
              <a:t>For them I am Semper </a:t>
            </a:r>
            <a:r>
              <a:rPr lang="en-US" sz="1200" b="0" i="0" kern="1200" dirty="0" err="1">
                <a:solidFill>
                  <a:schemeClr val="tx1"/>
                </a:solidFill>
                <a:effectLst/>
                <a:latin typeface="+mn-lt"/>
                <a:ea typeface="+mn-ea"/>
                <a:cs typeface="+mn-cs"/>
              </a:rPr>
              <a:t>Paratus</a:t>
            </a:r>
            <a:r>
              <a:rPr lang="en-US" sz="1200" b="0" i="0" kern="1200" dirty="0">
                <a:solidFill>
                  <a:schemeClr val="tx1"/>
                </a:solidFill>
                <a:effectLst/>
                <a:latin typeface="+mn-lt"/>
                <a:ea typeface="+mn-ea"/>
                <a:cs typeface="+mn-cs"/>
              </a:rPr>
              <a:t>.</a:t>
            </a:r>
            <a:br>
              <a:rPr lang="en-US" dirty="0"/>
            </a:br>
            <a:r>
              <a:rPr lang="en-US" sz="1200" b="0" i="0" kern="1200" dirty="0">
                <a:solidFill>
                  <a:schemeClr val="tx1"/>
                </a:solidFill>
                <a:effectLst/>
                <a:latin typeface="+mn-lt"/>
                <a:ea typeface="+mn-ea"/>
                <a:cs typeface="+mn-cs"/>
              </a:rPr>
              <a:t>I live the Coast Guard core values.</a:t>
            </a:r>
            <a:br>
              <a:rPr lang="en-US" dirty="0"/>
            </a:br>
            <a:r>
              <a:rPr lang="en-US" sz="1200" b="0" i="0" kern="1200" dirty="0">
                <a:solidFill>
                  <a:schemeClr val="tx1"/>
                </a:solidFill>
                <a:effectLst/>
                <a:latin typeface="+mn-lt"/>
                <a:ea typeface="+mn-ea"/>
                <a:cs typeface="+mn-cs"/>
              </a:rPr>
              <a:t>I am a Guardian.</a:t>
            </a:r>
            <a:br>
              <a:rPr lang="en-US" dirty="0"/>
            </a:br>
            <a:r>
              <a:rPr lang="en-US" sz="1200" b="0" i="0" kern="1200" dirty="0">
                <a:solidFill>
                  <a:schemeClr val="tx1"/>
                </a:solidFill>
                <a:effectLst/>
                <a:latin typeface="+mn-lt"/>
                <a:ea typeface="+mn-ea"/>
                <a:cs typeface="+mn-cs"/>
              </a:rPr>
              <a:t>We are the United States Coast Guard.</a:t>
            </a:r>
            <a:endParaRPr lang="en-US" b="1" dirty="0">
              <a:cs typeface="Arial" pitchFamily="34" charset="0"/>
            </a:endParaRPr>
          </a:p>
          <a:p>
            <a:pPr marL="642924" lvl="1" indent="-177037">
              <a:buFont typeface="Arial" panose="020B0604020202020204" pitchFamily="34" charset="0"/>
              <a:buChar char="•"/>
            </a:pPr>
            <a:endParaRPr lang="en-US" dirty="0">
              <a:cs typeface="Arial" pitchFamily="34" charset="0"/>
            </a:endParaRPr>
          </a:p>
          <a:p>
            <a:pPr marL="642924" lvl="1" indent="-177037">
              <a:buFont typeface="Arial" panose="020B0604020202020204" pitchFamily="34" charset="0"/>
              <a:buChar char="•"/>
            </a:pPr>
            <a:r>
              <a:rPr lang="en-US" b="1" dirty="0">
                <a:cs typeface="Arial" pitchFamily="34" charset="0"/>
              </a:rPr>
              <a:t>CG Core Attributes</a:t>
            </a:r>
            <a:r>
              <a:rPr lang="en-US" dirty="0">
                <a:cs typeface="Arial" pitchFamily="34" charset="0"/>
              </a:rPr>
              <a:t>(Four attributes to help serve as guiding criteria for our decisions and actions)</a:t>
            </a:r>
            <a:r>
              <a:rPr lang="en-US" b="1" dirty="0">
                <a:cs typeface="Arial" pitchFamily="34" charset="0"/>
              </a:rPr>
              <a:t>: </a:t>
            </a:r>
            <a:r>
              <a:rPr lang="en-US" dirty="0">
                <a:cs typeface="Arial" pitchFamily="34" charset="0"/>
              </a:rPr>
              <a:t>Integrity, accountability, initiative, &amp; toughness </a:t>
            </a:r>
          </a:p>
          <a:p>
            <a:endParaRPr lang="en-US" dirty="0">
              <a:cs typeface="Arial" pitchFamily="34" charset="0"/>
            </a:endParaRPr>
          </a:p>
          <a:p>
            <a:pPr marL="174625" indent="-174625">
              <a:buFont typeface="Arial" panose="020B0604020202020204" pitchFamily="34" charset="0"/>
              <a:buChar char="•"/>
            </a:pPr>
            <a:r>
              <a:rPr lang="en-US" dirty="0">
                <a:cs typeface="Calibri"/>
              </a:rPr>
              <a:t>In order to stay on course and make our Core Values, Ethos and Core Attributes more relatable and actionable, we have defined </a:t>
            </a:r>
            <a:r>
              <a:rPr lang="en-US" b="1" dirty="0">
                <a:cs typeface="Calibri"/>
              </a:rPr>
              <a:t>10</a:t>
            </a:r>
            <a:r>
              <a:rPr lang="en-US" dirty="0">
                <a:cs typeface="Calibri"/>
              </a:rPr>
              <a:t> </a:t>
            </a:r>
            <a:r>
              <a:rPr lang="en-US" b="1" dirty="0">
                <a:cs typeface="Calibri"/>
              </a:rPr>
              <a:t>Signature Behaviors </a:t>
            </a:r>
            <a:r>
              <a:rPr lang="en-US" dirty="0">
                <a:cs typeface="Calibri"/>
              </a:rPr>
              <a:t>to help guide and make the force better, in both our everyday missions and when navigating stormier seas.</a:t>
            </a:r>
          </a:p>
          <a:p>
            <a:pPr marL="815302" lvl="1" indent="-349415">
              <a:buFont typeface="+mj-lt"/>
              <a:buAutoNum type="arabicPeriod"/>
            </a:pPr>
            <a:r>
              <a:rPr lang="en-US" dirty="0">
                <a:cs typeface="Arial" pitchFamily="34" charset="0"/>
              </a:rPr>
              <a:t>Treat every person with </a:t>
            </a:r>
            <a:r>
              <a:rPr lang="en-US" b="1" i="1" u="sng" dirty="0">
                <a:cs typeface="Arial" pitchFamily="34" charset="0"/>
              </a:rPr>
              <a:t>respect</a:t>
            </a:r>
          </a:p>
          <a:p>
            <a:pPr marL="815302" lvl="1" indent="-349415">
              <a:buFont typeface="+mj-lt"/>
              <a:buAutoNum type="arabicPeriod"/>
            </a:pPr>
            <a:r>
              <a:rPr lang="en-US" dirty="0">
                <a:cs typeface="Arial" pitchFamily="34" charset="0"/>
              </a:rPr>
              <a:t>Take </a:t>
            </a:r>
            <a:r>
              <a:rPr lang="en-US" b="1" i="1" u="sng" dirty="0">
                <a:cs typeface="Arial" pitchFamily="34" charset="0"/>
              </a:rPr>
              <a:t>responsibility </a:t>
            </a:r>
            <a:r>
              <a:rPr lang="en-US" dirty="0">
                <a:cs typeface="Arial" pitchFamily="34" charset="0"/>
              </a:rPr>
              <a:t>for my actions </a:t>
            </a:r>
          </a:p>
          <a:p>
            <a:pPr marL="815302" lvl="1" indent="-349415">
              <a:buFont typeface="+mj-lt"/>
              <a:buAutoNum type="arabicPeriod"/>
            </a:pPr>
            <a:r>
              <a:rPr lang="en-US" dirty="0">
                <a:cs typeface="Arial" pitchFamily="34" charset="0"/>
              </a:rPr>
              <a:t>Hold others</a:t>
            </a:r>
            <a:r>
              <a:rPr lang="en-US" b="1" i="1" u="sng" dirty="0">
                <a:cs typeface="Arial" pitchFamily="34" charset="0"/>
              </a:rPr>
              <a:t> accountable </a:t>
            </a:r>
            <a:r>
              <a:rPr lang="en-US" dirty="0">
                <a:cs typeface="Arial" pitchFamily="34" charset="0"/>
              </a:rPr>
              <a:t>for their actions </a:t>
            </a:r>
          </a:p>
          <a:p>
            <a:pPr marL="815302" lvl="1" indent="-349415">
              <a:buFont typeface="+mj-lt"/>
              <a:buAutoNum type="arabicPeriod"/>
            </a:pPr>
            <a:r>
              <a:rPr lang="en-US" b="1" dirty="0">
                <a:cs typeface="Arial" pitchFamily="34" charset="0"/>
              </a:rPr>
              <a:t>Intervene</a:t>
            </a:r>
            <a:r>
              <a:rPr lang="en-US" dirty="0">
                <a:cs typeface="Arial" pitchFamily="34" charset="0"/>
              </a:rPr>
              <a:t> when necessary</a:t>
            </a:r>
          </a:p>
          <a:p>
            <a:pPr marL="815302" lvl="1" indent="-349415">
              <a:buFont typeface="+mj-lt"/>
              <a:buAutoNum type="arabicPeriod"/>
            </a:pPr>
            <a:r>
              <a:rPr lang="en-US" b="1" dirty="0">
                <a:cs typeface="Arial" pitchFamily="34" charset="0"/>
              </a:rPr>
              <a:t>Be a leader </a:t>
            </a:r>
            <a:r>
              <a:rPr lang="en-US" dirty="0">
                <a:cs typeface="Arial" pitchFamily="34" charset="0"/>
              </a:rPr>
              <a:t>and encourage leadership in others</a:t>
            </a:r>
          </a:p>
          <a:p>
            <a:pPr marL="815302" lvl="1" indent="-349415">
              <a:buFont typeface="+mj-lt"/>
              <a:buAutoNum type="arabicPeriod"/>
            </a:pPr>
            <a:r>
              <a:rPr lang="en-US" b="1" i="1" u="sng" dirty="0">
                <a:cs typeface="Arial" pitchFamily="34" charset="0"/>
              </a:rPr>
              <a:t>Grow</a:t>
            </a:r>
            <a:r>
              <a:rPr lang="en-US" dirty="0">
                <a:cs typeface="Arial" pitchFamily="34" charset="0"/>
              </a:rPr>
              <a:t> </a:t>
            </a:r>
            <a:r>
              <a:rPr lang="en-US" b="1" i="1" u="sng" dirty="0">
                <a:cs typeface="Arial" pitchFamily="34" charset="0"/>
              </a:rPr>
              <a:t>personally</a:t>
            </a:r>
            <a:r>
              <a:rPr lang="en-US" dirty="0">
                <a:cs typeface="Arial" pitchFamily="34" charset="0"/>
              </a:rPr>
              <a:t> and </a:t>
            </a:r>
            <a:r>
              <a:rPr lang="en-US" b="1" i="1" u="sng" dirty="0">
                <a:cs typeface="Arial" pitchFamily="34" charset="0"/>
              </a:rPr>
              <a:t>professionally</a:t>
            </a:r>
            <a:r>
              <a:rPr lang="en-US" dirty="0">
                <a:cs typeface="Arial" pitchFamily="34" charset="0"/>
              </a:rPr>
              <a:t> every day</a:t>
            </a:r>
          </a:p>
          <a:p>
            <a:pPr marL="815302" lvl="1" indent="-349415">
              <a:buFont typeface="+mj-lt"/>
              <a:buAutoNum type="arabicPeriod"/>
            </a:pPr>
            <a:r>
              <a:rPr lang="en-US" dirty="0">
                <a:cs typeface="Arial" pitchFamily="34" charset="0"/>
              </a:rPr>
              <a:t>Embrace the </a:t>
            </a:r>
            <a:r>
              <a:rPr lang="en-US" b="1" i="1" u="sng" dirty="0">
                <a:cs typeface="Arial" pitchFamily="34" charset="0"/>
              </a:rPr>
              <a:t>diversity</a:t>
            </a:r>
            <a:r>
              <a:rPr lang="en-US" dirty="0">
                <a:cs typeface="Arial" pitchFamily="34" charset="0"/>
              </a:rPr>
              <a:t> of ideas, experiences, and backgrounds of individuals </a:t>
            </a:r>
          </a:p>
          <a:p>
            <a:pPr marL="815302" lvl="1" indent="-349415">
              <a:buFont typeface="+mj-lt"/>
              <a:buAutoNum type="arabicPeriod"/>
            </a:pPr>
            <a:r>
              <a:rPr lang="en-US" dirty="0">
                <a:cs typeface="Arial" pitchFamily="34" charset="0"/>
              </a:rPr>
              <a:t>Uphold the highest degree of </a:t>
            </a:r>
            <a:r>
              <a:rPr lang="en-US" b="1" i="1" u="sng" dirty="0">
                <a:cs typeface="Arial" pitchFamily="34" charset="0"/>
              </a:rPr>
              <a:t>integrity</a:t>
            </a:r>
            <a:r>
              <a:rPr lang="en-US" dirty="0">
                <a:cs typeface="Arial" pitchFamily="34" charset="0"/>
              </a:rPr>
              <a:t> in professional and personal life</a:t>
            </a:r>
          </a:p>
          <a:p>
            <a:pPr marL="815302" lvl="1" indent="-349415">
              <a:buFont typeface="+mj-lt"/>
              <a:buAutoNum type="arabicPeriod"/>
            </a:pPr>
            <a:r>
              <a:rPr lang="en-US" dirty="0">
                <a:cs typeface="Arial" pitchFamily="34" charset="0"/>
              </a:rPr>
              <a:t>Exercise </a:t>
            </a:r>
            <a:r>
              <a:rPr lang="en-US" b="1" i="1" u="sng" dirty="0">
                <a:cs typeface="Arial" pitchFamily="34" charset="0"/>
              </a:rPr>
              <a:t>discipline</a:t>
            </a:r>
            <a:r>
              <a:rPr lang="en-US" dirty="0">
                <a:cs typeface="Arial" pitchFamily="34" charset="0"/>
              </a:rPr>
              <a:t> in conduct and performance</a:t>
            </a:r>
          </a:p>
          <a:p>
            <a:pPr marL="815302" lvl="1" indent="-349415">
              <a:buFont typeface="+mj-lt"/>
              <a:buAutoNum type="arabicPeriod"/>
            </a:pPr>
            <a:r>
              <a:rPr lang="en-US" dirty="0">
                <a:cs typeface="Arial" pitchFamily="34" charset="0"/>
              </a:rPr>
              <a:t>Contribute to </a:t>
            </a:r>
            <a:r>
              <a:rPr lang="en-US" b="1" i="1" u="sng" dirty="0">
                <a:cs typeface="Arial" pitchFamily="34" charset="0"/>
              </a:rPr>
              <a:t>team</a:t>
            </a:r>
            <a:r>
              <a:rPr lang="en-US" dirty="0">
                <a:cs typeface="Arial" pitchFamily="34" charset="0"/>
              </a:rPr>
              <a:t> success through actions and attitudes</a:t>
            </a:r>
          </a:p>
        </p:txBody>
      </p:sp>
    </p:spTree>
    <p:extLst>
      <p:ext uri="{BB962C8B-B14F-4D97-AF65-F5344CB8AC3E}">
        <p14:creationId xmlns:p14="http://schemas.microsoft.com/office/powerpoint/2010/main" val="2786914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9</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u="sng" dirty="0">
                <a:cs typeface="Arial" pitchFamily="34" charset="0"/>
              </a:rPr>
              <a:t>Balancing Values </a:t>
            </a:r>
          </a:p>
          <a:p>
            <a:endParaRPr lang="en-US" dirty="0">
              <a:cs typeface="Arial" pitchFamily="34" charset="0"/>
            </a:endParaRPr>
          </a:p>
          <a:p>
            <a:r>
              <a:rPr lang="en-US" b="1" u="sng" dirty="0">
                <a:cs typeface="Arial" pitchFamily="34" charset="0"/>
              </a:rPr>
              <a:t>Discussion Questions: </a:t>
            </a:r>
          </a:p>
          <a:p>
            <a:r>
              <a:rPr lang="en-US" dirty="0">
                <a:cs typeface="Arial" pitchFamily="34" charset="0"/>
              </a:rPr>
              <a:t>-Do your personal values align with the CG's core values &amp; signature behaviors?</a:t>
            </a:r>
          </a:p>
          <a:p>
            <a:r>
              <a:rPr lang="en-US" dirty="0">
                <a:cs typeface="Arial" pitchFamily="34" charset="0"/>
              </a:rPr>
              <a:t>-How do you balance your personal and organizational values?</a:t>
            </a:r>
          </a:p>
          <a:p>
            <a:endParaRPr lang="en-US" dirty="0">
              <a:cs typeface="Arial" pitchFamily="34" charset="0"/>
            </a:endParaRPr>
          </a:p>
          <a:p>
            <a:pPr marL="177037" indent="-177037">
              <a:buFont typeface="Arial" panose="020B0604020202020204" pitchFamily="34" charset="0"/>
              <a:buChar char="•"/>
            </a:pPr>
            <a:r>
              <a:rPr lang="en-US" dirty="0">
                <a:cs typeface="Arial" pitchFamily="34" charset="0"/>
              </a:rPr>
              <a:t>Every service member has personal and CG values that they live by. When faced with situations that might challenge any</a:t>
            </a:r>
            <a:r>
              <a:rPr lang="en-US" baseline="0" dirty="0">
                <a:cs typeface="Arial" pitchFamily="34" charset="0"/>
              </a:rPr>
              <a:t> of the</a:t>
            </a:r>
            <a:r>
              <a:rPr lang="en-US" dirty="0">
                <a:cs typeface="Arial" pitchFamily="34" charset="0"/>
              </a:rPr>
              <a:t> CG core values, they will likely turn to their personal values to help them through that situation.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Value congruence or alignment occurs when individuals express positive feelings upon encountering others who exhibit values similar to their own. When values differ, conflicts over goals and the means to achieve them may result.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Personal integrity is about “walking-the-walk and talking-the-talk”—meaning, an individual lives consistently with their principles.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Personal integrity involves weighing the balance of our personal convictions and values along with the charge before us as leaders and representatives of the United States CG. Personal integrity often requires an individual to put aside personal preferences and natural tendencies and take the high road.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Personal integrity requires paying a price. It is often much easier to go along with the crowd, take the easy way out, turn your back, look the other way, or not rock the boat. But in the long run, standing for your personal integrity brings the personal satisfaction of knowing you stood for that which is more enduring.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An individual’s personal integrity will be tested, often repeatedly. Anyone who chooses to be a leader will face more tests of personal integrity. This is why it is important to know what your guidelines are, to know what your values and principles are.</a:t>
            </a:r>
          </a:p>
        </p:txBody>
      </p:sp>
    </p:spTree>
    <p:extLst>
      <p:ext uri="{BB962C8B-B14F-4D97-AF65-F5344CB8AC3E}">
        <p14:creationId xmlns:p14="http://schemas.microsoft.com/office/powerpoint/2010/main" val="2929652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564F1E-366D-41AE-ACBA-DA6276578A67}"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84F4C-82C2-42A1-B30F-4A2D3620F95D}" type="slidenum">
              <a:rPr lang="en-US" smtClean="0"/>
              <a:t>‹#›</a:t>
            </a:fld>
            <a:endParaRPr lang="en-US"/>
          </a:p>
        </p:txBody>
      </p:sp>
    </p:spTree>
    <p:extLst>
      <p:ext uri="{BB962C8B-B14F-4D97-AF65-F5344CB8AC3E}">
        <p14:creationId xmlns:p14="http://schemas.microsoft.com/office/powerpoint/2010/main" val="2320584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564F1E-366D-41AE-ACBA-DA6276578A67}"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84F4C-82C2-42A1-B30F-4A2D3620F95D}" type="slidenum">
              <a:rPr lang="en-US" smtClean="0"/>
              <a:t>‹#›</a:t>
            </a:fld>
            <a:endParaRPr lang="en-US"/>
          </a:p>
        </p:txBody>
      </p:sp>
    </p:spTree>
    <p:extLst>
      <p:ext uri="{BB962C8B-B14F-4D97-AF65-F5344CB8AC3E}">
        <p14:creationId xmlns:p14="http://schemas.microsoft.com/office/powerpoint/2010/main" val="1563781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564F1E-366D-41AE-ACBA-DA6276578A67}"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84F4C-82C2-42A1-B30F-4A2D3620F95D}" type="slidenum">
              <a:rPr lang="en-US" smtClean="0"/>
              <a:t>‹#›</a:t>
            </a:fld>
            <a:endParaRPr lang="en-US"/>
          </a:p>
        </p:txBody>
      </p:sp>
    </p:spTree>
    <p:extLst>
      <p:ext uri="{BB962C8B-B14F-4D97-AF65-F5344CB8AC3E}">
        <p14:creationId xmlns:p14="http://schemas.microsoft.com/office/powerpoint/2010/main" val="2110620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564F1E-366D-41AE-ACBA-DA6276578A67}"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84F4C-82C2-42A1-B30F-4A2D3620F95D}" type="slidenum">
              <a:rPr lang="en-US" smtClean="0"/>
              <a:t>‹#›</a:t>
            </a:fld>
            <a:endParaRPr lang="en-US"/>
          </a:p>
        </p:txBody>
      </p:sp>
    </p:spTree>
    <p:extLst>
      <p:ext uri="{BB962C8B-B14F-4D97-AF65-F5344CB8AC3E}">
        <p14:creationId xmlns:p14="http://schemas.microsoft.com/office/powerpoint/2010/main" val="153573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564F1E-366D-41AE-ACBA-DA6276578A67}"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84F4C-82C2-42A1-B30F-4A2D3620F95D}" type="slidenum">
              <a:rPr lang="en-US" smtClean="0"/>
              <a:t>‹#›</a:t>
            </a:fld>
            <a:endParaRPr lang="en-US"/>
          </a:p>
        </p:txBody>
      </p:sp>
    </p:spTree>
    <p:extLst>
      <p:ext uri="{BB962C8B-B14F-4D97-AF65-F5344CB8AC3E}">
        <p14:creationId xmlns:p14="http://schemas.microsoft.com/office/powerpoint/2010/main" val="2075995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564F1E-366D-41AE-ACBA-DA6276578A67}"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84F4C-82C2-42A1-B30F-4A2D3620F95D}" type="slidenum">
              <a:rPr lang="en-US" smtClean="0"/>
              <a:t>‹#›</a:t>
            </a:fld>
            <a:endParaRPr lang="en-US"/>
          </a:p>
        </p:txBody>
      </p:sp>
    </p:spTree>
    <p:extLst>
      <p:ext uri="{BB962C8B-B14F-4D97-AF65-F5344CB8AC3E}">
        <p14:creationId xmlns:p14="http://schemas.microsoft.com/office/powerpoint/2010/main" val="1342094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564F1E-366D-41AE-ACBA-DA6276578A67}" type="datetimeFigureOut">
              <a:rPr lang="en-US" smtClean="0"/>
              <a:t>6/20/2023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B84F4C-82C2-42A1-B30F-4A2D3620F95D}" type="slidenum">
              <a:rPr lang="en-US" smtClean="0"/>
              <a:t>‹#›</a:t>
            </a:fld>
            <a:endParaRPr lang="en-US"/>
          </a:p>
        </p:txBody>
      </p:sp>
    </p:spTree>
    <p:extLst>
      <p:ext uri="{BB962C8B-B14F-4D97-AF65-F5344CB8AC3E}">
        <p14:creationId xmlns:p14="http://schemas.microsoft.com/office/powerpoint/2010/main" val="3984656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564F1E-366D-41AE-ACBA-DA6276578A67}" type="datetimeFigureOut">
              <a:rPr lang="en-US" smtClean="0"/>
              <a:t>6/20/2023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B84F4C-82C2-42A1-B30F-4A2D3620F95D}" type="slidenum">
              <a:rPr lang="en-US" smtClean="0"/>
              <a:t>‹#›</a:t>
            </a:fld>
            <a:endParaRPr lang="en-US"/>
          </a:p>
        </p:txBody>
      </p:sp>
    </p:spTree>
    <p:extLst>
      <p:ext uri="{BB962C8B-B14F-4D97-AF65-F5344CB8AC3E}">
        <p14:creationId xmlns:p14="http://schemas.microsoft.com/office/powerpoint/2010/main" val="2969598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564F1E-366D-41AE-ACBA-DA6276578A67}" type="datetimeFigureOut">
              <a:rPr lang="en-US" smtClean="0"/>
              <a:t>6/20/2023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B84F4C-82C2-42A1-B30F-4A2D3620F95D}" type="slidenum">
              <a:rPr lang="en-US" smtClean="0"/>
              <a:t>‹#›</a:t>
            </a:fld>
            <a:endParaRPr lang="en-US"/>
          </a:p>
        </p:txBody>
      </p:sp>
    </p:spTree>
    <p:extLst>
      <p:ext uri="{BB962C8B-B14F-4D97-AF65-F5344CB8AC3E}">
        <p14:creationId xmlns:p14="http://schemas.microsoft.com/office/powerpoint/2010/main" val="965266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564F1E-366D-41AE-ACBA-DA6276578A67}"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84F4C-82C2-42A1-B30F-4A2D3620F95D}" type="slidenum">
              <a:rPr lang="en-US" smtClean="0"/>
              <a:t>‹#›</a:t>
            </a:fld>
            <a:endParaRPr lang="en-US"/>
          </a:p>
        </p:txBody>
      </p:sp>
    </p:spTree>
    <p:extLst>
      <p:ext uri="{BB962C8B-B14F-4D97-AF65-F5344CB8AC3E}">
        <p14:creationId xmlns:p14="http://schemas.microsoft.com/office/powerpoint/2010/main" val="413937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564F1E-366D-41AE-ACBA-DA6276578A67}"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84F4C-82C2-42A1-B30F-4A2D3620F95D}" type="slidenum">
              <a:rPr lang="en-US" smtClean="0"/>
              <a:t>‹#›</a:t>
            </a:fld>
            <a:endParaRPr lang="en-US"/>
          </a:p>
        </p:txBody>
      </p:sp>
    </p:spTree>
    <p:extLst>
      <p:ext uri="{BB962C8B-B14F-4D97-AF65-F5344CB8AC3E}">
        <p14:creationId xmlns:p14="http://schemas.microsoft.com/office/powerpoint/2010/main" val="1861453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564F1E-366D-41AE-ACBA-DA6276578A67}" type="datetimeFigureOut">
              <a:rPr lang="en-US" smtClean="0"/>
              <a:t>6/20/2023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84F4C-82C2-42A1-B30F-4A2D3620F95D}" type="slidenum">
              <a:rPr lang="en-US" smtClean="0"/>
              <a:t>‹#›</a:t>
            </a:fld>
            <a:endParaRPr lang="en-US"/>
          </a:p>
        </p:txBody>
      </p:sp>
    </p:spTree>
    <p:extLst>
      <p:ext uri="{BB962C8B-B14F-4D97-AF65-F5344CB8AC3E}">
        <p14:creationId xmlns:p14="http://schemas.microsoft.com/office/powerpoint/2010/main" val="2378253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6.png"/><Relationship Id="rId5" Type="http://schemas.openxmlformats.org/officeDocument/2006/relationships/diagramQuickStyle" Target="../diagrams/quickStyle1.xml"/><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6.png"/><Relationship Id="rId5" Type="http://schemas.openxmlformats.org/officeDocument/2006/relationships/diagramQuickStyle" Target="../diagrams/quickStyle2.xml"/><Relationship Id="rId10" Type="http://schemas.openxmlformats.org/officeDocument/2006/relationships/image" Target="../media/image5.png"/><Relationship Id="rId4" Type="http://schemas.openxmlformats.org/officeDocument/2006/relationships/diagramLayout" Target="../diagrams/layout2.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6.png"/><Relationship Id="rId5" Type="http://schemas.openxmlformats.org/officeDocument/2006/relationships/diagramLayout" Target="../diagrams/layout3.xml"/><Relationship Id="rId10" Type="http://schemas.openxmlformats.org/officeDocument/2006/relationships/image" Target="../media/image5.png"/><Relationship Id="rId4" Type="http://schemas.openxmlformats.org/officeDocument/2006/relationships/diagramData" Target="../diagrams/data3.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03124"/>
            <a:ext cx="7772400" cy="1674222"/>
          </a:xfrm>
        </p:spPr>
        <p:txBody>
          <a:bodyPr anchor="ctr">
            <a:normAutofit/>
          </a:bodyPr>
          <a:lstStyle/>
          <a:p>
            <a:r>
              <a:rPr lang="en-US" sz="5400" b="1" dirty="0">
                <a:latin typeface="Times New Roman"/>
                <a:cs typeface="Times New Roman"/>
              </a:rPr>
              <a:t>Valued Living</a:t>
            </a:r>
            <a:br>
              <a:rPr lang="en-US" sz="5400" b="1" dirty="0">
                <a:latin typeface="Times New Roman" panose="02020603050405020304" pitchFamily="18" charset="0"/>
                <a:cs typeface="Times New Roman" panose="02020603050405020304" pitchFamily="18" charset="0"/>
              </a:rPr>
            </a:br>
            <a:endParaRPr lang="en-US" sz="900" b="1">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48594"/>
          <a:stretch/>
        </p:blipFill>
        <p:spPr>
          <a:xfrm>
            <a:off x="0" y="0"/>
            <a:ext cx="9143999" cy="3525473"/>
          </a:xfrm>
          <a:prstGeom prst="rect">
            <a:avLst/>
          </a:prstGeom>
        </p:spPr>
      </p:pic>
      <p:grpSp>
        <p:nvGrpSpPr>
          <p:cNvPr id="5" name="Group 4"/>
          <p:cNvGrpSpPr/>
          <p:nvPr/>
        </p:nvGrpSpPr>
        <p:grpSpPr>
          <a:xfrm>
            <a:off x="0" y="0"/>
            <a:ext cx="9144000" cy="4042611"/>
            <a:chOff x="0" y="0"/>
            <a:chExt cx="9144000" cy="4042611"/>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8102" b="12227"/>
            <a:stretch/>
          </p:blipFill>
          <p:spPr>
            <a:xfrm>
              <a:off x="0" y="0"/>
              <a:ext cx="9144000" cy="4042611"/>
            </a:xfrm>
            <a:prstGeom prst="rect">
              <a:avLst/>
            </a:prstGeom>
          </p:spPr>
        </p:pic>
        <p:sp>
          <p:nvSpPr>
            <p:cNvPr id="7" name="Rectangle 6"/>
            <p:cNvSpPr/>
            <p:nvPr/>
          </p:nvSpPr>
          <p:spPr>
            <a:xfrm>
              <a:off x="488281" y="3784"/>
              <a:ext cx="395037" cy="4038827"/>
            </a:xfrm>
            <a:prstGeom prst="rect">
              <a:avLst/>
            </a:prstGeom>
            <a:solidFill>
              <a:srgbClr val="296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276725" y="1362441"/>
              <a:ext cx="818147" cy="800590"/>
              <a:chOff x="-914400" y="1752600"/>
              <a:chExt cx="816935" cy="816935"/>
            </a:xfrm>
          </p:grpSpPr>
          <p:sp>
            <p:nvSpPr>
              <p:cNvPr id="9" name="Oval 8"/>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0" name="Picture 9"/>
              <p:cNvPicPr>
                <a:picLocks noChangeAspect="1"/>
              </p:cNvPicPr>
              <p:nvPr/>
            </p:nvPicPr>
            <p:blipFill>
              <a:blip r:embed="rId5">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spTree>
    <p:extLst>
      <p:ext uri="{BB962C8B-B14F-4D97-AF65-F5344CB8AC3E}">
        <p14:creationId xmlns:p14="http://schemas.microsoft.com/office/powerpoint/2010/main" val="1495360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8712" y="2011683"/>
            <a:ext cx="7772400" cy="3087546"/>
          </a:xfrm>
        </p:spPr>
        <p:txBody>
          <a:bodyPr>
            <a:normAutofit fontScale="90000"/>
          </a:bodyPr>
          <a:lstStyle/>
          <a:p>
            <a:pPr>
              <a:lnSpc>
                <a:spcPct val="100000"/>
              </a:lnSpc>
            </a:pPr>
            <a:r>
              <a:rPr lang="en-US" sz="5400" b="1" dirty="0">
                <a:latin typeface="Times New Roman" panose="02020603050405020304" pitchFamily="18" charset="0"/>
                <a:cs typeface="Times New Roman" panose="02020603050405020304" pitchFamily="18" charset="0"/>
              </a:rPr>
              <a:t>Experiential: </a:t>
            </a:r>
            <a:br>
              <a:rPr lang="en-US" sz="5400" b="1" dirty="0">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Mindfulness Practice</a:t>
            </a:r>
            <a:br>
              <a:rPr lang="en-US" sz="5400" b="1" dirty="0">
                <a:latin typeface="Times New Roman" panose="02020603050405020304" pitchFamily="18" charset="0"/>
                <a:cs typeface="Times New Roman" panose="02020603050405020304" pitchFamily="18" charset="0"/>
              </a:rPr>
            </a:br>
            <a:br>
              <a:rPr lang="en-US" sz="5400" b="1" dirty="0">
                <a:latin typeface="Times New Roman" panose="02020603050405020304" pitchFamily="18" charset="0"/>
                <a:cs typeface="Times New Roman" panose="02020603050405020304" pitchFamily="18" charset="0"/>
              </a:rPr>
            </a:br>
            <a:endParaRPr lang="en-US" sz="54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1368"/>
            <a:ext cx="9143999" cy="1191237"/>
          </a:xfrm>
          <a:prstGeom prst="rect">
            <a:avLst/>
          </a:prstGeom>
        </p:spPr>
      </p:pic>
      <p:grpSp>
        <p:nvGrpSpPr>
          <p:cNvPr id="4" name="Group 3"/>
          <p:cNvGrpSpPr/>
          <p:nvPr/>
        </p:nvGrpSpPr>
        <p:grpSpPr>
          <a:xfrm>
            <a:off x="0" y="-23052"/>
            <a:ext cx="9144000" cy="1191237"/>
            <a:chOff x="-9633285" y="1601170"/>
            <a:chExt cx="9144000" cy="1191237"/>
          </a:xfrm>
        </p:grpSpPr>
        <p:sp>
          <p:nvSpPr>
            <p:cNvPr id="5"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lgn="ct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7" name="Group 6"/>
            <p:cNvGrpSpPr/>
            <p:nvPr/>
          </p:nvGrpSpPr>
          <p:grpSpPr>
            <a:xfrm>
              <a:off x="-7813493" y="1786199"/>
              <a:ext cx="896528" cy="915114"/>
              <a:chOff x="-914400" y="1752600"/>
              <a:chExt cx="816935" cy="816935"/>
            </a:xfrm>
          </p:grpSpPr>
          <p:sp>
            <p:nvSpPr>
              <p:cNvPr id="12" name="Oval 11"/>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8" name="Group 7"/>
            <p:cNvGrpSpPr/>
            <p:nvPr/>
          </p:nvGrpSpPr>
          <p:grpSpPr>
            <a:xfrm>
              <a:off x="-8699263" y="1786199"/>
              <a:ext cx="883997" cy="877900"/>
              <a:chOff x="9134475" y="914400"/>
              <a:chExt cx="883997" cy="877900"/>
            </a:xfrm>
          </p:grpSpPr>
          <p:sp>
            <p:nvSpPr>
              <p:cNvPr id="10" name="Oval 9"/>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1" name="Picture 10"/>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1719702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dirty="0">
                <a:latin typeface="Times New Roman" pitchFamily="18" charset="0"/>
                <a:cs typeface="Times New Roman" pitchFamily="18" charset="0"/>
              </a:rPr>
              <a:t>Learning Objectives </a:t>
            </a:r>
          </a:p>
        </p:txBody>
      </p:sp>
      <p:sp>
        <p:nvSpPr>
          <p:cNvPr id="7171" name="Rectangle 3"/>
          <p:cNvSpPr>
            <a:spLocks noGrp="1" noChangeArrowheads="1"/>
          </p:cNvSpPr>
          <p:nvPr>
            <p:ph type="body" sz="half" idx="4294967295"/>
          </p:nvPr>
        </p:nvSpPr>
        <p:spPr>
          <a:xfrm>
            <a:off x="516272" y="2247900"/>
            <a:ext cx="8220157" cy="3647440"/>
          </a:xfrm>
        </p:spPr>
        <p:txBody>
          <a:bodyPr>
            <a:normAutofit fontScale="92500" lnSpcReduction="20000"/>
          </a:bodyPr>
          <a:lstStyle/>
          <a:p>
            <a:pPr>
              <a:lnSpc>
                <a:spcPct val="110000"/>
              </a:lnSpc>
              <a:spcBef>
                <a:spcPts val="0"/>
              </a:spcBef>
            </a:pPr>
            <a:r>
              <a:rPr lang="en-US" sz="1800" b="1" dirty="0">
                <a:latin typeface="Arial" charset="0"/>
                <a:ea typeface="ＭＳ Ｐゴシック" charset="0"/>
                <a:cs typeface="ＭＳ Ｐゴシック" charset="0"/>
              </a:rPr>
              <a:t>DISCUSS </a:t>
            </a:r>
            <a:r>
              <a:rPr lang="en-US" sz="1800" dirty="0">
                <a:latin typeface="Arial" charset="0"/>
                <a:ea typeface="ＭＳ Ｐゴシック" charset="0"/>
                <a:cs typeface="ＭＳ Ｐゴシック" charset="0"/>
              </a:rPr>
              <a:t>and</a:t>
            </a:r>
            <a:r>
              <a:rPr lang="en-US" sz="1800" b="1" dirty="0">
                <a:latin typeface="Arial" charset="0"/>
                <a:ea typeface="ＭＳ Ｐゴシック" charset="0"/>
                <a:cs typeface="ＭＳ Ｐゴシック" charset="0"/>
              </a:rPr>
              <a:t> EXPLAIN </a:t>
            </a:r>
            <a:r>
              <a:rPr lang="en-US" sz="1800" dirty="0">
                <a:latin typeface="Arial" charset="0"/>
                <a:ea typeface="ＭＳ Ｐゴシック" charset="0"/>
                <a:cs typeface="ＭＳ Ｐゴシック" charset="0"/>
              </a:rPr>
              <a:t>what</a:t>
            </a:r>
            <a:r>
              <a:rPr lang="en-US" sz="1800" b="1" dirty="0">
                <a:latin typeface="Arial" charset="0"/>
                <a:ea typeface="ＭＳ Ｐゴシック" charset="0"/>
                <a:cs typeface="ＭＳ Ｐゴシック" charset="0"/>
              </a:rPr>
              <a:t> </a:t>
            </a:r>
            <a:r>
              <a:rPr lang="en-US" sz="1800" dirty="0">
                <a:latin typeface="Arial" charset="0"/>
                <a:ea typeface="ＭＳ Ｐゴシック" charset="0"/>
                <a:cs typeface="ＭＳ Ｐゴシック" charset="0"/>
              </a:rPr>
              <a:t>values are </a:t>
            </a:r>
          </a:p>
          <a:p>
            <a:pPr marL="0" indent="0">
              <a:lnSpc>
                <a:spcPct val="110000"/>
              </a:lnSpc>
              <a:spcBef>
                <a:spcPts val="0"/>
              </a:spcBef>
              <a:buNone/>
            </a:pPr>
            <a:endParaRPr lang="en-US" sz="1800" dirty="0">
              <a:latin typeface="Arial" charset="0"/>
              <a:ea typeface="ＭＳ Ｐゴシック" charset="0"/>
              <a:cs typeface="ＭＳ Ｐゴシック" charset="0"/>
            </a:endParaRPr>
          </a:p>
          <a:p>
            <a:pPr>
              <a:lnSpc>
                <a:spcPct val="110000"/>
              </a:lnSpc>
              <a:spcBef>
                <a:spcPts val="0"/>
              </a:spcBef>
            </a:pPr>
            <a:r>
              <a:rPr lang="en-US" sz="1800" b="1" dirty="0">
                <a:latin typeface="Arial" charset="0"/>
                <a:ea typeface="ＭＳ Ｐゴシック" charset="0"/>
                <a:cs typeface="ＭＳ Ｐゴシック" charset="0"/>
              </a:rPr>
              <a:t>EXPLAIN</a:t>
            </a:r>
            <a:r>
              <a:rPr lang="en-US" sz="1800" dirty="0">
                <a:latin typeface="Arial" charset="0"/>
                <a:ea typeface="ＭＳ Ｐゴシック" charset="0"/>
                <a:cs typeface="ＭＳ Ｐゴシック" charset="0"/>
              </a:rPr>
              <a:t> the benefits of living life according to your values</a:t>
            </a:r>
          </a:p>
          <a:p>
            <a:pPr marL="0" indent="0">
              <a:lnSpc>
                <a:spcPct val="110000"/>
              </a:lnSpc>
              <a:spcBef>
                <a:spcPts val="0"/>
              </a:spcBef>
              <a:buNone/>
            </a:pPr>
            <a:endParaRPr lang="en-US" sz="1800" dirty="0">
              <a:latin typeface="Arial" charset="0"/>
              <a:ea typeface="ＭＳ Ｐゴシック" charset="0"/>
              <a:cs typeface="ＭＳ Ｐゴシック" charset="0"/>
            </a:endParaRPr>
          </a:p>
          <a:p>
            <a:pPr>
              <a:lnSpc>
                <a:spcPct val="110000"/>
              </a:lnSpc>
              <a:spcBef>
                <a:spcPts val="0"/>
              </a:spcBef>
            </a:pPr>
            <a:r>
              <a:rPr lang="en-US" sz="1800" b="1" dirty="0">
                <a:latin typeface="Arial" charset="0"/>
                <a:ea typeface="ＭＳ Ｐゴシック" charset="0"/>
                <a:cs typeface="ＭＳ Ｐゴシック" charset="0"/>
              </a:rPr>
              <a:t>IDENTIFY</a:t>
            </a:r>
            <a:r>
              <a:rPr lang="en-US" sz="1800" dirty="0">
                <a:latin typeface="Arial" charset="0"/>
                <a:ea typeface="ＭＳ Ｐゴシック" charset="0"/>
                <a:cs typeface="ＭＳ Ｐゴシック" charset="0"/>
              </a:rPr>
              <a:t> how values motivate our behaviors </a:t>
            </a:r>
          </a:p>
          <a:p>
            <a:pPr>
              <a:lnSpc>
                <a:spcPct val="110000"/>
              </a:lnSpc>
              <a:spcBef>
                <a:spcPts val="0"/>
              </a:spcBef>
            </a:pPr>
            <a:endParaRPr lang="en-US" sz="1800" b="1" dirty="0">
              <a:latin typeface="Arial" charset="0"/>
              <a:ea typeface="ＭＳ Ｐゴシック" charset="0"/>
              <a:cs typeface="ＭＳ Ｐゴシック" charset="0"/>
            </a:endParaRPr>
          </a:p>
          <a:p>
            <a:pPr>
              <a:lnSpc>
                <a:spcPct val="110000"/>
              </a:lnSpc>
              <a:spcBef>
                <a:spcPts val="0"/>
              </a:spcBef>
            </a:pPr>
            <a:r>
              <a:rPr lang="en-US" sz="1800" b="1" dirty="0">
                <a:latin typeface="Arial" charset="0"/>
                <a:ea typeface="ＭＳ Ｐゴシック" charset="0"/>
                <a:cs typeface="ＭＳ Ｐゴシック" charset="0"/>
              </a:rPr>
              <a:t>IDENTIFY</a:t>
            </a:r>
            <a:r>
              <a:rPr lang="en-US" sz="1800" dirty="0">
                <a:latin typeface="Arial" charset="0"/>
                <a:ea typeface="ＭＳ Ｐゴシック" charset="0"/>
                <a:cs typeface="ＭＳ Ｐゴシック" charset="0"/>
              </a:rPr>
              <a:t> your personal values </a:t>
            </a:r>
          </a:p>
          <a:p>
            <a:pPr>
              <a:lnSpc>
                <a:spcPct val="110000"/>
              </a:lnSpc>
              <a:spcBef>
                <a:spcPts val="0"/>
              </a:spcBef>
            </a:pPr>
            <a:endParaRPr lang="en-US" sz="1800" b="1" dirty="0">
              <a:latin typeface="Arial" charset="0"/>
              <a:ea typeface="ＭＳ Ｐゴシック" charset="0"/>
              <a:cs typeface="ＭＳ Ｐゴシック" charset="0"/>
            </a:endParaRPr>
          </a:p>
          <a:p>
            <a:pPr>
              <a:lnSpc>
                <a:spcPct val="110000"/>
              </a:lnSpc>
              <a:spcBef>
                <a:spcPts val="0"/>
              </a:spcBef>
            </a:pPr>
            <a:r>
              <a:rPr lang="en-US" sz="1800" b="1" dirty="0">
                <a:latin typeface="Arial" charset="0"/>
                <a:ea typeface="ＭＳ Ｐゴシック" charset="0"/>
                <a:cs typeface="ＭＳ Ｐゴシック" charset="0"/>
              </a:rPr>
              <a:t>IDENTIFY </a:t>
            </a:r>
            <a:r>
              <a:rPr lang="en-US" sz="1800" dirty="0">
                <a:latin typeface="Arial" charset="0"/>
                <a:ea typeface="ＭＳ Ｐゴシック" charset="0"/>
                <a:cs typeface="ＭＳ Ｐゴシック" charset="0"/>
              </a:rPr>
              <a:t>the CG Core values and </a:t>
            </a:r>
            <a:r>
              <a:rPr lang="en-US" sz="1800" b="1" dirty="0">
                <a:latin typeface="Arial" charset="0"/>
                <a:ea typeface="ＭＳ Ｐゴシック" charset="0"/>
                <a:cs typeface="ＭＳ Ｐゴシック" charset="0"/>
              </a:rPr>
              <a:t>DISCUSS</a:t>
            </a:r>
            <a:r>
              <a:rPr lang="en-US" sz="1800" dirty="0">
                <a:latin typeface="Arial" charset="0"/>
                <a:ea typeface="ＭＳ Ｐゴシック" charset="0"/>
                <a:cs typeface="ＭＳ Ｐゴシック" charset="0"/>
              </a:rPr>
              <a:t> how they do or do not align with your personal values </a:t>
            </a:r>
          </a:p>
          <a:p>
            <a:pPr>
              <a:lnSpc>
                <a:spcPct val="110000"/>
              </a:lnSpc>
              <a:spcBef>
                <a:spcPts val="0"/>
              </a:spcBef>
            </a:pPr>
            <a:endParaRPr lang="en-US" sz="1800" b="1" dirty="0">
              <a:latin typeface="Arial" charset="0"/>
              <a:ea typeface="ＭＳ Ｐゴシック" charset="0"/>
              <a:cs typeface="ＭＳ Ｐゴシック" charset="0"/>
            </a:endParaRPr>
          </a:p>
          <a:p>
            <a:pPr>
              <a:lnSpc>
                <a:spcPct val="110000"/>
              </a:lnSpc>
              <a:spcBef>
                <a:spcPts val="0"/>
              </a:spcBef>
            </a:pPr>
            <a:r>
              <a:rPr lang="en-US" sz="1800" b="1" dirty="0">
                <a:latin typeface="Arial" charset="0"/>
                <a:ea typeface="ＭＳ Ｐゴシック" charset="0"/>
                <a:cs typeface="ＭＳ Ｐゴシック" charset="0"/>
              </a:rPr>
              <a:t>IDENTIFY </a:t>
            </a:r>
            <a:r>
              <a:rPr lang="en-US" sz="1800" dirty="0">
                <a:latin typeface="Arial" charset="0"/>
                <a:ea typeface="ＭＳ Ｐゴシック" charset="0"/>
                <a:cs typeface="ＭＳ Ｐゴシック" charset="0"/>
              </a:rPr>
              <a:t>the CG Core Signature Behaviors </a:t>
            </a:r>
          </a:p>
          <a:p>
            <a:pPr>
              <a:lnSpc>
                <a:spcPct val="110000"/>
              </a:lnSpc>
              <a:spcBef>
                <a:spcPts val="0"/>
              </a:spcBef>
            </a:pPr>
            <a:endParaRPr lang="en-US" sz="1800" b="1" dirty="0">
              <a:latin typeface="Arial" charset="0"/>
              <a:ea typeface="ＭＳ Ｐゴシック" charset="0"/>
              <a:cs typeface="ＭＳ Ｐゴシック" charset="0"/>
            </a:endParaRPr>
          </a:p>
          <a:p>
            <a:pPr>
              <a:lnSpc>
                <a:spcPct val="110000"/>
              </a:lnSpc>
              <a:spcBef>
                <a:spcPts val="0"/>
              </a:spcBef>
            </a:pPr>
            <a:r>
              <a:rPr lang="en-US" sz="1800" b="1" dirty="0">
                <a:latin typeface="Arial" charset="0"/>
                <a:ea typeface="ＭＳ Ｐゴシック" charset="0"/>
                <a:cs typeface="ＭＳ Ｐゴシック" charset="0"/>
              </a:rPr>
              <a:t>DISCUSS</a:t>
            </a:r>
            <a:r>
              <a:rPr lang="en-US" sz="1800" dirty="0">
                <a:latin typeface="Arial" charset="0"/>
                <a:ea typeface="ＭＳ Ｐゴシック" charset="0"/>
                <a:cs typeface="ＭＳ Ｐゴシック" charset="0"/>
              </a:rPr>
              <a:t> how to balance your personal and organizational values </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1368"/>
            <a:ext cx="9143999" cy="1191237"/>
          </a:xfrm>
          <a:prstGeom prst="rect">
            <a:avLst/>
          </a:prstGeom>
        </p:spPr>
      </p:pic>
      <p:grpSp>
        <p:nvGrpSpPr>
          <p:cNvPr id="5" name="Group 4"/>
          <p:cNvGrpSpPr/>
          <p:nvPr/>
        </p:nvGrpSpPr>
        <p:grpSpPr>
          <a:xfrm>
            <a:off x="0" y="-23052"/>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Bef>
                  <a:spcPct val="0"/>
                </a:spcBef>
                <a:defRPr/>
              </a:pP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lang="en-US"/>
            </a:p>
            <a:p>
              <a:pPr algn="r" defTabSz="914400">
                <a:spcBef>
                  <a:spcPct val="0"/>
                </a:spcBef>
                <a:defRPr/>
              </a:pPr>
              <a:r>
                <a:rPr kumimoji="0" lang="en-US" sz="3600" b="0" i="1" u="none" strike="noStrike" kern="1200" cap="none" spc="0" normalizeH="0" baseline="0" noProof="0" dirty="0">
                  <a:ln>
                    <a:noFill/>
                  </a:ln>
                  <a:effectLst/>
                  <a:uLnTx/>
                  <a:uFillTx/>
                  <a:latin typeface="Bahnschrift SemiLight Condensed"/>
                </a:rPr>
                <a:t>Stress Control (CG -0SC )</a:t>
              </a:r>
              <a:r>
                <a:rPr lang="en-US" sz="3600" i="1" dirty="0">
                  <a:latin typeface="Bahnschrift SemiLight Condensed"/>
                </a:rPr>
                <a:t>     </a:t>
              </a:r>
              <a:endParaRPr lang="en-US" sz="3600" b="0" i="1" u="none" strike="noStrike" kern="1200" cap="none" spc="0" normalizeH="0" baseline="0" noProof="0" dirty="0">
                <a:ln>
                  <a:noFill/>
                </a:ln>
                <a:effectLst/>
                <a:uLnTx/>
                <a:uFillTx/>
                <a:latin typeface="Bahnschrift SemiLight Condensed" panose="020B0502040204020203" pitchFamily="34" charset="0"/>
              </a:endParaRPr>
            </a:p>
          </p:txBody>
        </p:sp>
        <p:grpSp>
          <p:nvGrpSpPr>
            <p:cNvPr id="7" name="Group 6"/>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8" name="Group 7"/>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2207296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9700"/>
            <a:ext cx="8191500" cy="602829"/>
          </a:xfrm>
        </p:spPr>
        <p:txBody>
          <a:bodyPr lIns="0" tIns="0" rIns="0" bIns="0" anchor="b" anchorCtr="0"/>
          <a:lstStyle/>
          <a:p>
            <a:pPr algn="l" eaLnBrk="1" hangingPunct="1"/>
            <a:r>
              <a:rPr lang="en-US" sz="3600" b="1" dirty="0">
                <a:latin typeface="Times New Roman" pitchFamily="18" charset="0"/>
                <a:cs typeface="Times New Roman" pitchFamily="18" charset="0"/>
              </a:rPr>
              <a:t>Values</a:t>
            </a:r>
          </a:p>
        </p:txBody>
      </p:sp>
      <p:sp>
        <p:nvSpPr>
          <p:cNvPr id="7171" name="Rectangle 3"/>
          <p:cNvSpPr>
            <a:spLocks noGrp="1" noChangeArrowheads="1"/>
          </p:cNvSpPr>
          <p:nvPr>
            <p:ph type="body" sz="half" idx="4294967295"/>
          </p:nvPr>
        </p:nvSpPr>
        <p:spPr>
          <a:xfrm>
            <a:off x="514350" y="2247900"/>
            <a:ext cx="8191500" cy="3657600"/>
          </a:xfrm>
        </p:spPr>
        <p:txBody>
          <a:bodyPr>
            <a:noAutofit/>
          </a:bodyPr>
          <a:lstStyle/>
          <a:p>
            <a:pPr marL="228600" indent="-228600">
              <a:spcBef>
                <a:spcPts val="0"/>
              </a:spcBef>
            </a:pPr>
            <a:r>
              <a:rPr lang="en-US" sz="1800" dirty="0">
                <a:latin typeface="Arial" panose="020B0604020202020204" pitchFamily="34" charset="0"/>
                <a:cs typeface="Arial" panose="020B0604020202020204" pitchFamily="34" charset="0"/>
              </a:rPr>
              <a:t>Personal ideals about who we want to be, what we want to do, and how we want to behave in life</a:t>
            </a:r>
          </a:p>
          <a:p>
            <a:pPr marL="228600" indent="-228600">
              <a:spcBef>
                <a:spcPts val="0"/>
              </a:spcBef>
            </a:pPr>
            <a:endParaRPr lang="en-US" sz="1800" dirty="0">
              <a:latin typeface="Arial" panose="020B0604020202020204" pitchFamily="34" charset="0"/>
              <a:cs typeface="Arial" panose="020B0604020202020204" pitchFamily="34" charset="0"/>
            </a:endParaRPr>
          </a:p>
          <a:p>
            <a:pPr marL="228600" indent="-228600">
              <a:spcBef>
                <a:spcPts val="0"/>
              </a:spcBef>
            </a:pPr>
            <a:r>
              <a:rPr lang="en-US" sz="1800" dirty="0">
                <a:latin typeface="Arial" panose="020B0604020202020204" pitchFamily="34" charset="0"/>
                <a:cs typeface="Arial" panose="020B0604020202020204" pitchFamily="34" charset="0"/>
              </a:rPr>
              <a:t>Act like an </a:t>
            </a:r>
            <a:r>
              <a:rPr lang="en-US" sz="1800" b="1" dirty="0">
                <a:latin typeface="Arial" pitchFamily="34" charset="0"/>
                <a:cs typeface="Arial" pitchFamily="34" charset="0"/>
              </a:rPr>
              <a:t>internal compass </a:t>
            </a:r>
          </a:p>
          <a:p>
            <a:pPr marL="685800" lvl="1" indent="-228600">
              <a:spcBef>
                <a:spcPts val="0"/>
              </a:spcBef>
              <a:buFont typeface="Arial" panose="020B0604020202020204" pitchFamily="34" charset="0"/>
              <a:buChar char="•"/>
            </a:pPr>
            <a:r>
              <a:rPr lang="en-US" sz="1600" dirty="0">
                <a:latin typeface="Arial" pitchFamily="34" charset="0"/>
                <a:ea typeface="ＭＳ Ｐゴシック" charset="0"/>
                <a:cs typeface="Arial" pitchFamily="34" charset="0"/>
              </a:rPr>
              <a:t>They are a direction, not a destination</a:t>
            </a:r>
          </a:p>
          <a:p>
            <a:pPr marL="0" indent="0">
              <a:spcBef>
                <a:spcPts val="0"/>
              </a:spcBef>
              <a:buNone/>
            </a:pPr>
            <a:endParaRPr lang="en-US" sz="1800" dirty="0">
              <a:latin typeface="Arial" panose="020B0604020202020204" pitchFamily="34" charset="0"/>
              <a:cs typeface="Arial" panose="020B0604020202020204" pitchFamily="34" charset="0"/>
            </a:endParaRPr>
          </a:p>
          <a:p>
            <a:pPr marL="228600" indent="-228600">
              <a:spcBef>
                <a:spcPts val="0"/>
              </a:spcBef>
            </a:pPr>
            <a:r>
              <a:rPr lang="en-US" sz="1800" dirty="0">
                <a:latin typeface="Arial" panose="020B0604020202020204" pitchFamily="34" charset="0"/>
                <a:cs typeface="Arial" panose="020B0604020202020204" pitchFamily="34" charset="0"/>
              </a:rPr>
              <a:t>Fundamental beliefs of a person or organization </a:t>
            </a:r>
          </a:p>
          <a:p>
            <a:pPr indent="-285750">
              <a:spcBef>
                <a:spcPts val="0"/>
              </a:spcBef>
            </a:pPr>
            <a:endParaRPr lang="en-US" sz="1800" dirty="0">
              <a:latin typeface="Arial" panose="020B0604020202020204" pitchFamily="34" charset="0"/>
              <a:cs typeface="Arial" panose="020B0604020202020204" pitchFamily="34" charset="0"/>
            </a:endParaRPr>
          </a:p>
          <a:p>
            <a:pPr marL="228600" indent="-228600">
              <a:spcBef>
                <a:spcPts val="0"/>
              </a:spcBef>
            </a:pPr>
            <a:r>
              <a:rPr lang="en-US" sz="1800" dirty="0">
                <a:latin typeface="Arial" panose="020B0604020202020204" pitchFamily="34" charset="0"/>
                <a:cs typeface="Arial" panose="020B0604020202020204" pitchFamily="34" charset="0"/>
              </a:rPr>
              <a:t>Are freely chosen and can change over time </a:t>
            </a:r>
          </a:p>
          <a:p>
            <a:pPr marL="0" indent="0">
              <a:spcBef>
                <a:spcPts val="0"/>
              </a:spcBef>
              <a:buNone/>
            </a:pPr>
            <a:endParaRPr lang="en-US" sz="1800" b="1" dirty="0">
              <a:latin typeface="Arial" charset="0"/>
              <a:ea typeface="ＭＳ Ｐゴシック" charset="0"/>
              <a:cs typeface="ＭＳ Ｐゴシック" charset="0"/>
            </a:endParaRPr>
          </a:p>
          <a:p>
            <a:pPr marL="228600" indent="-228600">
              <a:spcBef>
                <a:spcPts val="0"/>
              </a:spcBef>
            </a:pPr>
            <a:r>
              <a:rPr lang="en-US" sz="1800" dirty="0">
                <a:latin typeface="Arial" charset="0"/>
                <a:ea typeface="ＭＳ Ｐゴシック" charset="0"/>
                <a:cs typeface="ＭＳ Ｐゴシック" charset="0"/>
              </a:rPr>
              <a:t>Living by one’s values can make an individual more resilient</a:t>
            </a:r>
          </a:p>
          <a:p>
            <a:pPr marL="685800" lvl="1">
              <a:spcBef>
                <a:spcPts val="0"/>
              </a:spcBef>
              <a:buFont typeface="Arial" panose="020B0604020202020204" pitchFamily="34" charset="0"/>
              <a:buChar char="•"/>
            </a:pPr>
            <a:r>
              <a:rPr lang="en-US" sz="1600" dirty="0">
                <a:latin typeface="Arial" pitchFamily="34" charset="0"/>
                <a:cs typeface="Arial" pitchFamily="34" charset="0"/>
              </a:rPr>
              <a:t>When under stress we are more likely to veer off course</a:t>
            </a:r>
          </a:p>
          <a:p>
            <a:pPr marL="400050" lvl="1" indent="0">
              <a:spcBef>
                <a:spcPts val="0"/>
              </a:spcBef>
              <a:buNone/>
            </a:pPr>
            <a:endParaRPr lang="en-US" sz="1600" b="1" dirty="0">
              <a:latin typeface="Arial" charset="0"/>
              <a:ea typeface="ＭＳ Ｐゴシック" charset="0"/>
              <a:cs typeface="ＭＳ Ｐゴシック"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1368"/>
            <a:ext cx="9143999" cy="1191237"/>
          </a:xfrm>
          <a:prstGeom prst="rect">
            <a:avLst/>
          </a:prstGeom>
        </p:spPr>
      </p:pic>
      <p:grpSp>
        <p:nvGrpSpPr>
          <p:cNvPr id="5" name="Group 4"/>
          <p:cNvGrpSpPr/>
          <p:nvPr/>
        </p:nvGrpSpPr>
        <p:grpSpPr>
          <a:xfrm>
            <a:off x="-1" y="0"/>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Bef>
                  <a:spcPct val="0"/>
                </a:spcBef>
                <a:defRPr/>
              </a:pP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lang="en-US" dirty="0"/>
            </a:p>
            <a:p>
              <a:pPr algn="r" defTabSz="914400">
                <a:spcBef>
                  <a:spcPct val="0"/>
                </a:spcBef>
                <a:defRPr/>
              </a:pPr>
              <a:r>
                <a:rPr kumimoji="0" lang="en-US" sz="3600" b="0" i="1" u="none" strike="noStrike" kern="1200" cap="none" spc="0" normalizeH="0" baseline="0" noProof="0" dirty="0">
                  <a:ln>
                    <a:noFill/>
                  </a:ln>
                  <a:effectLst/>
                  <a:uLnTx/>
                  <a:uFillTx/>
                  <a:latin typeface="Bahnschrift SemiLight Condensed"/>
                </a:rPr>
                <a:t>Stress Control (CG -0SC )</a:t>
              </a:r>
              <a:r>
                <a:rPr lang="en-US" sz="3600" i="1" dirty="0">
                  <a:latin typeface="Bahnschrift SemiLight Condensed"/>
                </a:rPr>
                <a:t>     </a:t>
              </a:r>
              <a:endParaRPr lang="en-US" sz="3600" b="0" i="1" u="none" strike="noStrike" kern="1200" cap="none" spc="0" normalizeH="0" baseline="0" noProof="0" dirty="0">
                <a:ln>
                  <a:noFill/>
                </a:ln>
                <a:effectLst/>
                <a:uLnTx/>
                <a:uFillTx/>
                <a:latin typeface="Bahnschrift SemiLight Condensed" panose="020B0502040204020203" pitchFamily="34" charset="0"/>
              </a:endParaRPr>
            </a:p>
          </p:txBody>
        </p:sp>
        <p:grpSp>
          <p:nvGrpSpPr>
            <p:cNvPr id="7" name="Group 6"/>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8277110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9700"/>
            <a:ext cx="8191500" cy="602829"/>
          </a:xfrm>
        </p:spPr>
        <p:txBody>
          <a:bodyPr lIns="0" tIns="0" rIns="0" bIns="0" anchor="b" anchorCtr="0"/>
          <a:lstStyle/>
          <a:p>
            <a:pPr algn="ctr" eaLnBrk="1" hangingPunct="1"/>
            <a:r>
              <a:rPr lang="en-US" sz="3600" b="1" dirty="0">
                <a:latin typeface="Times New Roman" pitchFamily="18" charset="0"/>
                <a:cs typeface="Times New Roman" pitchFamily="18" charset="0"/>
              </a:rPr>
              <a:t>Living Life According to Your Values</a:t>
            </a:r>
            <a:endParaRPr lang="en-US"/>
          </a:p>
        </p:txBody>
      </p:sp>
      <p:graphicFrame>
        <p:nvGraphicFramePr>
          <p:cNvPr id="7" name="Table 6"/>
          <p:cNvGraphicFramePr>
            <a:graphicFrameLocks noGrp="1"/>
          </p:cNvGraphicFramePr>
          <p:nvPr/>
        </p:nvGraphicFramePr>
        <p:xfrm>
          <a:off x="1219200" y="2260601"/>
          <a:ext cx="6781800" cy="3774439"/>
        </p:xfrm>
        <a:graphic>
          <a:graphicData uri="http://schemas.openxmlformats.org/drawingml/2006/table">
            <a:tbl>
              <a:tblPr firstRow="1" bandRow="1">
                <a:tableStyleId>{5C22544A-7EE6-4342-B048-85BDC9FD1C3A}</a:tableStyleId>
              </a:tblPr>
              <a:tblGrid>
                <a:gridCol w="3390900">
                  <a:extLst>
                    <a:ext uri="{9D8B030D-6E8A-4147-A177-3AD203B41FA5}">
                      <a16:colId xmlns:a16="http://schemas.microsoft.com/office/drawing/2014/main" val="20000"/>
                    </a:ext>
                  </a:extLst>
                </a:gridCol>
                <a:gridCol w="3390900">
                  <a:extLst>
                    <a:ext uri="{9D8B030D-6E8A-4147-A177-3AD203B41FA5}">
                      <a16:colId xmlns:a16="http://schemas.microsoft.com/office/drawing/2014/main" val="20001"/>
                    </a:ext>
                  </a:extLst>
                </a:gridCol>
              </a:tblGrid>
              <a:tr h="3774439">
                <a:tc>
                  <a:txBody>
                    <a:bodyPr/>
                    <a:lstStyle/>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dirty="0">
                          <a:solidFill>
                            <a:prstClr val="black"/>
                          </a:solidFill>
                          <a:latin typeface="Arial" panose="020B0604020202020204" pitchFamily="34" charset="0"/>
                          <a:cs typeface="Arial" panose="020B0604020202020204" pitchFamily="34" charset="0"/>
                        </a:rPr>
                        <a:t>Help</a:t>
                      </a:r>
                      <a:r>
                        <a:rPr lang="en-US" sz="1800" b="0" baseline="0" dirty="0">
                          <a:solidFill>
                            <a:prstClr val="black"/>
                          </a:solidFill>
                          <a:latin typeface="Arial" panose="020B0604020202020204" pitchFamily="34" charset="0"/>
                          <a:cs typeface="Arial" panose="020B0604020202020204" pitchFamily="34" charset="0"/>
                        </a:rPr>
                        <a:t> us maintain hope and direction during adversity</a:t>
                      </a:r>
                    </a:p>
                    <a:p>
                      <a:pPr marL="0" marR="0" lvl="0" indent="0" algn="l" defTabSz="685800" rtl="0" eaLnBrk="1" fontAlgn="auto" latinLnBrk="0" hangingPunct="1">
                        <a:lnSpc>
                          <a:spcPct val="124000"/>
                        </a:lnSpc>
                        <a:spcBef>
                          <a:spcPts val="0"/>
                        </a:spcBef>
                        <a:spcAft>
                          <a:spcPts val="0"/>
                        </a:spcAft>
                        <a:buClrTx/>
                        <a:buSzTx/>
                        <a:buFont typeface="Wingdings" panose="05000000000000000000" pitchFamily="2" charset="2"/>
                        <a:buNone/>
                        <a:tabLst/>
                        <a:defRPr/>
                      </a:pPr>
                      <a:endParaRPr lang="en-US" sz="1800" b="0" baseline="0" dirty="0">
                        <a:solidFill>
                          <a:prstClr val="black"/>
                        </a:solidFill>
                        <a:latin typeface="Arial" panose="020B0604020202020204" pitchFamily="34" charset="0"/>
                        <a:cs typeface="Arial" panose="020B0604020202020204" pitchFamily="34" charset="0"/>
                      </a:endParaRP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baseline="0" dirty="0">
                          <a:solidFill>
                            <a:prstClr val="black"/>
                          </a:solidFill>
                          <a:latin typeface="Arial" panose="020B0604020202020204" pitchFamily="34" charset="0"/>
                          <a:cs typeface="Arial" panose="020B0604020202020204" pitchFamily="34" charset="0"/>
                        </a:rPr>
                        <a:t>Provide a sense of meaning and purpose</a:t>
                      </a:r>
                    </a:p>
                    <a:p>
                      <a:pPr marL="0" marR="0" lvl="0" indent="0" algn="l" defTabSz="685800" rtl="0" eaLnBrk="1" fontAlgn="auto" latinLnBrk="0" hangingPunct="1">
                        <a:lnSpc>
                          <a:spcPct val="124000"/>
                        </a:lnSpc>
                        <a:spcBef>
                          <a:spcPts val="0"/>
                        </a:spcBef>
                        <a:spcAft>
                          <a:spcPts val="0"/>
                        </a:spcAft>
                        <a:buClrTx/>
                        <a:buSzTx/>
                        <a:buFont typeface="Wingdings" panose="05000000000000000000" pitchFamily="2" charset="2"/>
                        <a:buNone/>
                        <a:tabLst/>
                        <a:defRPr/>
                      </a:pPr>
                      <a:endParaRPr lang="en-US" sz="1800" b="0" baseline="0" dirty="0">
                        <a:solidFill>
                          <a:prstClr val="black"/>
                        </a:solidFill>
                        <a:latin typeface="Arial" panose="020B0604020202020204" pitchFamily="34" charset="0"/>
                        <a:cs typeface="Arial" panose="020B0604020202020204" pitchFamily="34" charset="0"/>
                      </a:endParaRP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dirty="0">
                          <a:solidFill>
                            <a:prstClr val="black"/>
                          </a:solidFill>
                          <a:latin typeface="Arial" panose="020B0604020202020204" pitchFamily="34" charset="0"/>
                          <a:cs typeface="Arial" panose="020B0604020202020204" pitchFamily="34" charset="0"/>
                        </a:rPr>
                        <a:t>Gain direction in life </a:t>
                      </a:r>
                    </a:p>
                    <a:p>
                      <a:pPr marL="0" marR="0" lvl="0" indent="0" algn="l" defTabSz="685800" rtl="0" eaLnBrk="1" fontAlgn="auto" latinLnBrk="0" hangingPunct="1">
                        <a:lnSpc>
                          <a:spcPct val="124000"/>
                        </a:lnSpc>
                        <a:spcBef>
                          <a:spcPts val="0"/>
                        </a:spcBef>
                        <a:spcAft>
                          <a:spcPts val="0"/>
                        </a:spcAft>
                        <a:buClrTx/>
                        <a:buSzTx/>
                        <a:buFont typeface="Wingdings" panose="05000000000000000000" pitchFamily="2" charset="2"/>
                        <a:buNone/>
                        <a:tabLst/>
                        <a:defRPr/>
                      </a:pPr>
                      <a:endParaRPr lang="en-US" sz="1800" b="0" dirty="0">
                        <a:solidFill>
                          <a:prstClr val="black"/>
                        </a:solidFill>
                        <a:latin typeface="Arial" panose="020B0604020202020204" pitchFamily="34" charset="0"/>
                        <a:cs typeface="Arial" panose="020B0604020202020204" pitchFamily="34" charset="0"/>
                      </a:endParaRP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dirty="0">
                          <a:solidFill>
                            <a:prstClr val="black"/>
                          </a:solidFill>
                          <a:latin typeface="Arial" panose="020B0604020202020204" pitchFamily="34" charset="0"/>
                          <a:cs typeface="Arial" panose="020B0604020202020204" pitchFamily="34" charset="0"/>
                        </a:rPr>
                        <a:t>Reduce emotional discomfort </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dirty="0">
                          <a:solidFill>
                            <a:schemeClr val="tx1"/>
                          </a:solidFill>
                          <a:latin typeface="Arial" panose="020B0604020202020204" pitchFamily="34" charset="0"/>
                          <a:cs typeface="Arial" panose="020B0604020202020204" pitchFamily="34" charset="0"/>
                        </a:rPr>
                        <a:t>Improve your ability to make decisions</a:t>
                      </a:r>
                    </a:p>
                    <a:p>
                      <a:pPr marL="0" marR="0" lvl="0" indent="0" algn="l" defTabSz="685800" rtl="0" eaLnBrk="1" fontAlgn="auto" latinLnBrk="0" hangingPunct="1">
                        <a:lnSpc>
                          <a:spcPct val="124000"/>
                        </a:lnSpc>
                        <a:spcBef>
                          <a:spcPts val="0"/>
                        </a:spcBef>
                        <a:spcAft>
                          <a:spcPts val="0"/>
                        </a:spcAft>
                        <a:buClrTx/>
                        <a:buSzTx/>
                        <a:buFont typeface="Wingdings" panose="05000000000000000000" pitchFamily="2" charset="2"/>
                        <a:buNone/>
                        <a:tabLst/>
                        <a:defRPr/>
                      </a:pPr>
                      <a:endParaRPr lang="en-US" sz="1800" b="0" dirty="0">
                        <a:solidFill>
                          <a:schemeClr val="tx1"/>
                        </a:solidFill>
                        <a:latin typeface="Arial" panose="020B0604020202020204" pitchFamily="34" charset="0"/>
                        <a:cs typeface="Arial" panose="020B0604020202020204" pitchFamily="34" charset="0"/>
                      </a:endParaRP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dirty="0">
                          <a:solidFill>
                            <a:schemeClr val="tx1"/>
                          </a:solidFill>
                          <a:latin typeface="Arial" panose="020B0604020202020204" pitchFamily="34" charset="0"/>
                          <a:cs typeface="Arial" panose="020B0604020202020204" pitchFamily="34" charset="0"/>
                        </a:rPr>
                        <a:t>Improve</a:t>
                      </a:r>
                      <a:r>
                        <a:rPr lang="en-US" sz="1800" b="0" baseline="0" dirty="0">
                          <a:solidFill>
                            <a:schemeClr val="tx1"/>
                          </a:solidFill>
                          <a:latin typeface="Arial" panose="020B0604020202020204" pitchFamily="34" charset="0"/>
                          <a:cs typeface="Arial" panose="020B0604020202020204" pitchFamily="34" charset="0"/>
                        </a:rPr>
                        <a:t> your quality of life</a:t>
                      </a:r>
                    </a:p>
                    <a:p>
                      <a:pPr marL="0" marR="0" lvl="0" indent="0" algn="l" defTabSz="685800" rtl="0" eaLnBrk="1" fontAlgn="auto" latinLnBrk="0" hangingPunct="1">
                        <a:lnSpc>
                          <a:spcPct val="124000"/>
                        </a:lnSpc>
                        <a:spcBef>
                          <a:spcPts val="0"/>
                        </a:spcBef>
                        <a:spcAft>
                          <a:spcPts val="0"/>
                        </a:spcAft>
                        <a:buClrTx/>
                        <a:buSzTx/>
                        <a:buFont typeface="Wingdings" panose="05000000000000000000" pitchFamily="2" charset="2"/>
                        <a:buNone/>
                        <a:tabLst/>
                        <a:defRPr/>
                      </a:pPr>
                      <a:endParaRPr lang="en-US" sz="1800" b="0" baseline="0" dirty="0">
                        <a:solidFill>
                          <a:schemeClr val="tx1"/>
                        </a:solidFill>
                        <a:latin typeface="Arial" panose="020B0604020202020204" pitchFamily="34" charset="0"/>
                        <a:cs typeface="Arial" panose="020B0604020202020204" pitchFamily="34" charset="0"/>
                      </a:endParaRP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dirty="0">
                          <a:solidFill>
                            <a:schemeClr val="tx1"/>
                          </a:solidFill>
                          <a:latin typeface="Arial" panose="020B0604020202020204" pitchFamily="34" charset="0"/>
                          <a:cs typeface="Arial" panose="020B0604020202020204" pitchFamily="34" charset="0"/>
                        </a:rPr>
                        <a:t>Increase</a:t>
                      </a:r>
                      <a:r>
                        <a:rPr lang="en-US" sz="1800" b="0" baseline="0" dirty="0">
                          <a:solidFill>
                            <a:schemeClr val="tx1"/>
                          </a:solidFill>
                          <a:latin typeface="Arial" panose="020B0604020202020204" pitchFamily="34" charset="0"/>
                          <a:cs typeface="Arial" panose="020B0604020202020204" pitchFamily="34" charset="0"/>
                        </a:rPr>
                        <a:t> happiness </a:t>
                      </a:r>
                    </a:p>
                    <a:p>
                      <a:pPr marL="0" marR="0" lvl="0" indent="0" algn="l" defTabSz="685800" rtl="0" eaLnBrk="1" fontAlgn="auto" latinLnBrk="0" hangingPunct="1">
                        <a:lnSpc>
                          <a:spcPct val="124000"/>
                        </a:lnSpc>
                        <a:spcBef>
                          <a:spcPts val="0"/>
                        </a:spcBef>
                        <a:spcAft>
                          <a:spcPts val="0"/>
                        </a:spcAft>
                        <a:buClrTx/>
                        <a:buSzTx/>
                        <a:buFont typeface="Wingdings" panose="05000000000000000000" pitchFamily="2" charset="2"/>
                        <a:buNone/>
                        <a:tabLst/>
                        <a:defRPr/>
                      </a:pPr>
                      <a:endParaRPr lang="en-US" sz="1800" b="0" baseline="0" dirty="0">
                        <a:solidFill>
                          <a:schemeClr val="tx1"/>
                        </a:solidFill>
                        <a:latin typeface="Arial" panose="020B0604020202020204" pitchFamily="34" charset="0"/>
                        <a:cs typeface="Arial" panose="020B0604020202020204" pitchFamily="34" charset="0"/>
                      </a:endParaRP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dirty="0">
                          <a:solidFill>
                            <a:schemeClr val="tx1"/>
                          </a:solidFill>
                          <a:latin typeface="Arial" panose="020B0604020202020204" pitchFamily="34" charset="0"/>
                          <a:cs typeface="Arial" panose="020B0604020202020204" pitchFamily="34" charset="0"/>
                        </a:rPr>
                        <a:t>Figure</a:t>
                      </a:r>
                      <a:r>
                        <a:rPr lang="en-US" sz="1800" b="0" baseline="0" dirty="0">
                          <a:solidFill>
                            <a:schemeClr val="tx1"/>
                          </a:solidFill>
                          <a:latin typeface="Arial" panose="020B0604020202020204" pitchFamily="34" charset="0"/>
                          <a:cs typeface="Arial" panose="020B0604020202020204" pitchFamily="34" charset="0"/>
                        </a:rPr>
                        <a:t> out what is truly important to you</a:t>
                      </a:r>
                      <a:endParaRPr lang="en-US" sz="18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1368"/>
            <a:ext cx="9143999" cy="1191237"/>
          </a:xfrm>
          <a:prstGeom prst="rect">
            <a:avLst/>
          </a:prstGeom>
        </p:spPr>
      </p:pic>
      <p:grpSp>
        <p:nvGrpSpPr>
          <p:cNvPr id="5" name="Group 4"/>
          <p:cNvGrpSpPr/>
          <p:nvPr/>
        </p:nvGrpSpPr>
        <p:grpSpPr>
          <a:xfrm>
            <a:off x="-1" y="-29609"/>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Bef>
                  <a:spcPct val="0"/>
                </a:spcBef>
                <a:defRPr/>
              </a:pP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lang="en-US"/>
            </a:p>
            <a:p>
              <a:pPr algn="r" defTabSz="914400">
                <a:spcBef>
                  <a:spcPct val="0"/>
                </a:spcBef>
                <a:defRPr/>
              </a:pPr>
              <a:r>
                <a:rPr kumimoji="0" lang="en-US" sz="3600" b="0" i="1" u="none" strike="noStrike" kern="1200" cap="none" spc="0" normalizeH="0" baseline="0" noProof="0" dirty="0">
                  <a:ln>
                    <a:noFill/>
                  </a:ln>
                  <a:effectLst/>
                  <a:uLnTx/>
                  <a:uFillTx/>
                  <a:latin typeface="Bahnschrift SemiLight Condensed"/>
                </a:rPr>
                <a:t>Stress Control (CG -0SC )</a:t>
              </a:r>
              <a:r>
                <a:rPr lang="en-US" sz="3600" i="1" dirty="0">
                  <a:latin typeface="Bahnschrift SemiLight Condensed"/>
                </a:rPr>
                <a:t>     </a:t>
              </a:r>
              <a:endParaRPr lang="en-US" sz="3600" b="0" i="1" u="none" strike="noStrike" kern="1200" cap="none" spc="0" normalizeH="0" baseline="0" noProof="0" dirty="0">
                <a:ln>
                  <a:noFill/>
                </a:ln>
                <a:effectLst/>
                <a:uLnTx/>
                <a:uFillTx/>
                <a:latin typeface="Bahnschrift SemiLight Condensed" panose="020B0502040204020203" pitchFamily="34" charset="0"/>
              </a:endParaRPr>
            </a:p>
          </p:txBody>
        </p:sp>
        <p:grpSp>
          <p:nvGrpSpPr>
            <p:cNvPr id="8" name="Group 7"/>
            <p:cNvGrpSpPr/>
            <p:nvPr/>
          </p:nvGrpSpPr>
          <p:grpSpPr>
            <a:xfrm>
              <a:off x="-7813493" y="1786199"/>
              <a:ext cx="896528" cy="915114"/>
              <a:chOff x="-914400" y="1752600"/>
              <a:chExt cx="816935" cy="816935"/>
            </a:xfrm>
          </p:grpSpPr>
          <p:sp>
            <p:nvSpPr>
              <p:cNvPr id="14" name="Oval 13"/>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0" name="Group 9"/>
            <p:cNvGrpSpPr/>
            <p:nvPr/>
          </p:nvGrpSpPr>
          <p:grpSpPr>
            <a:xfrm>
              <a:off x="-8699263" y="1786199"/>
              <a:ext cx="883997" cy="877900"/>
              <a:chOff x="9134475" y="914400"/>
              <a:chExt cx="883997" cy="877900"/>
            </a:xfrm>
          </p:grpSpPr>
          <p:sp>
            <p:nvSpPr>
              <p:cNvPr id="12" name="Oval 11"/>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36711920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dirty="0">
                <a:latin typeface="Times New Roman" pitchFamily="18" charset="0"/>
                <a:cs typeface="Times New Roman" pitchFamily="18" charset="0"/>
              </a:rPr>
              <a:t>Values Influence Behaviors </a:t>
            </a:r>
          </a:p>
        </p:txBody>
      </p:sp>
      <p:graphicFrame>
        <p:nvGraphicFramePr>
          <p:cNvPr id="2" name="Diagram 1"/>
          <p:cNvGraphicFramePr/>
          <p:nvPr/>
        </p:nvGraphicFramePr>
        <p:xfrm>
          <a:off x="1524000" y="202820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p:cNvPicPr>
            <a:picLocks noChangeAspect="1"/>
          </p:cNvPicPr>
          <p:nvPr/>
        </p:nvPicPr>
        <p:blipFill rotWithShape="1">
          <a:blip r:embed="rId8">
            <a:extLst>
              <a:ext uri="{28A0092B-C50C-407E-A947-70E740481C1C}">
                <a14:useLocalDpi xmlns:a14="http://schemas.microsoft.com/office/drawing/2010/main" val="0"/>
              </a:ext>
            </a:extLst>
          </a:blip>
          <a:srcRect b="82630"/>
          <a:stretch/>
        </p:blipFill>
        <p:spPr>
          <a:xfrm>
            <a:off x="0" y="-1368"/>
            <a:ext cx="9143999" cy="1191237"/>
          </a:xfrm>
          <a:prstGeom prst="rect">
            <a:avLst/>
          </a:prstGeom>
        </p:spPr>
      </p:pic>
      <p:grpSp>
        <p:nvGrpSpPr>
          <p:cNvPr id="5" name="Group 4"/>
          <p:cNvGrpSpPr/>
          <p:nvPr/>
        </p:nvGrpSpPr>
        <p:grpSpPr>
          <a:xfrm>
            <a:off x="-1" y="-20113"/>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Bef>
                  <a:spcPct val="0"/>
                </a:spcBef>
                <a:defRPr/>
              </a:pP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lang="en-US" dirty="0"/>
            </a:p>
            <a:p>
              <a:pPr algn="r" defTabSz="914400">
                <a:spcBef>
                  <a:spcPct val="0"/>
                </a:spcBef>
                <a:defRPr/>
              </a:pPr>
              <a:r>
                <a:rPr kumimoji="0" lang="en-US" sz="3600" b="0" i="1" u="none" strike="noStrike" kern="1200" cap="none" spc="0" normalizeH="0" baseline="0" noProof="0" dirty="0">
                  <a:ln>
                    <a:noFill/>
                  </a:ln>
                  <a:effectLst/>
                  <a:uLnTx/>
                  <a:uFillTx/>
                  <a:latin typeface="Bahnschrift SemiLight Condensed"/>
                </a:rPr>
                <a:t>Stress Control (CG -0SC )</a:t>
              </a:r>
              <a:r>
                <a:rPr lang="en-US" sz="3600" i="1" dirty="0">
                  <a:latin typeface="Bahnschrift SemiLight Condensed"/>
                </a:rPr>
                <a:t>     </a:t>
              </a:r>
              <a:endParaRPr lang="en-US" sz="3600" b="0" i="1" u="none" strike="noStrike" kern="1200" cap="none" spc="0" normalizeH="0" baseline="0" noProof="0" dirty="0">
                <a:ln>
                  <a:noFill/>
                </a:ln>
                <a:effectLst/>
                <a:uLnTx/>
                <a:uFillTx/>
                <a:latin typeface="Bahnschrift SemiLight Condensed" panose="020B0502040204020203" pitchFamily="34" charset="0"/>
              </a:endParaRPr>
            </a:p>
          </p:txBody>
        </p:sp>
        <p:grpSp>
          <p:nvGrpSpPr>
            <p:cNvPr id="7" name="Group 6"/>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9">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8" name="Group 7"/>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10">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2696703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8712" y="2011683"/>
            <a:ext cx="7772400" cy="4493489"/>
          </a:xfrm>
        </p:spPr>
        <p:txBody>
          <a:bodyPr>
            <a:normAutofit/>
          </a:bodyPr>
          <a:lstStyle/>
          <a:p>
            <a:pPr>
              <a:lnSpc>
                <a:spcPct val="100000"/>
              </a:lnSpc>
            </a:pPr>
            <a:r>
              <a:rPr lang="en-US" sz="5400" b="1" dirty="0">
                <a:latin typeface="Times New Roman"/>
                <a:cs typeface="Times New Roman"/>
              </a:rPr>
              <a:t>Exercise:</a:t>
            </a:r>
            <a:br>
              <a:rPr lang="en-US" sz="5400" b="1" dirty="0">
                <a:latin typeface="Times New Roman"/>
                <a:cs typeface="Times New Roman"/>
              </a:rPr>
            </a:br>
            <a:r>
              <a:rPr lang="en-US" sz="5400" b="1" dirty="0">
                <a:latin typeface="Times New Roman"/>
                <a:cs typeface="Times New Roman"/>
              </a:rPr>
              <a:t> </a:t>
            </a:r>
            <a:br>
              <a:rPr lang="en-US" sz="5400" b="1" dirty="0">
                <a:latin typeface="Times New Roman" panose="02020603050405020304" pitchFamily="18" charset="0"/>
                <a:cs typeface="Times New Roman" panose="02020603050405020304" pitchFamily="18" charset="0"/>
              </a:rPr>
            </a:br>
            <a:r>
              <a:rPr lang="en-US" sz="5400" b="1" dirty="0">
                <a:latin typeface="Times New Roman"/>
                <a:cs typeface="Times New Roman"/>
              </a:rPr>
              <a:t>Values Clarification </a:t>
            </a:r>
            <a:br>
              <a:rPr lang="en-US" sz="5400" b="1" dirty="0">
                <a:latin typeface="Times New Roman" panose="02020603050405020304" pitchFamily="18" charset="0"/>
                <a:cs typeface="Times New Roman" panose="02020603050405020304" pitchFamily="18" charset="0"/>
              </a:rPr>
            </a:br>
            <a:br>
              <a:rPr lang="en-US" sz="5400" b="1" dirty="0">
                <a:latin typeface="Times New Roman" panose="02020603050405020304" pitchFamily="18" charset="0"/>
                <a:cs typeface="Times New Roman" panose="02020603050405020304" pitchFamily="18" charset="0"/>
              </a:rPr>
            </a:br>
            <a:endParaRPr lang="en-US" sz="54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1368"/>
            <a:ext cx="9143999" cy="1191237"/>
          </a:xfrm>
          <a:prstGeom prst="rect">
            <a:avLst/>
          </a:prstGeom>
        </p:spPr>
      </p:pic>
      <p:grpSp>
        <p:nvGrpSpPr>
          <p:cNvPr id="4" name="Group 3"/>
          <p:cNvGrpSpPr/>
          <p:nvPr/>
        </p:nvGrpSpPr>
        <p:grpSpPr>
          <a:xfrm>
            <a:off x="-7088" y="0"/>
            <a:ext cx="9144000" cy="1191237"/>
            <a:chOff x="-9633285" y="1601170"/>
            <a:chExt cx="9144000" cy="1191237"/>
          </a:xfrm>
        </p:grpSpPr>
        <p:sp>
          <p:nvSpPr>
            <p:cNvPr id="5"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Bef>
                  <a:spcPct val="0"/>
                </a:spcBef>
                <a:defRPr/>
              </a:pP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lang="en-US" dirty="0"/>
            </a:p>
            <a:p>
              <a:pPr algn="r" defTabSz="914400">
                <a:spcBef>
                  <a:spcPct val="0"/>
                </a:spcBef>
                <a:defRPr/>
              </a:pPr>
              <a:r>
                <a:rPr kumimoji="0" lang="en-US" sz="3600" b="0" i="1" u="none" strike="noStrike" kern="1200" cap="none" spc="0" normalizeH="0" baseline="0" noProof="0" dirty="0">
                  <a:ln>
                    <a:noFill/>
                  </a:ln>
                  <a:effectLst/>
                  <a:uLnTx/>
                  <a:uFillTx/>
                  <a:latin typeface="Bahnschrift SemiLight Condensed"/>
                </a:rPr>
                <a:t>Stress Control (CG -0SC )</a:t>
              </a:r>
              <a:r>
                <a:rPr lang="en-US" sz="3600" i="1" dirty="0">
                  <a:latin typeface="Bahnschrift SemiLight Condensed"/>
                </a:rPr>
                <a:t>     </a:t>
              </a:r>
              <a:endParaRPr lang="en-US" sz="3600" b="0" i="1" u="none" strike="noStrike" kern="1200" cap="none" spc="0" normalizeH="0" baseline="0" noProof="0" dirty="0">
                <a:ln>
                  <a:noFill/>
                </a:ln>
                <a:effectLst/>
                <a:uLnTx/>
                <a:uFillTx/>
                <a:latin typeface="Bahnschrift SemiLight Condensed" panose="020B0502040204020203" pitchFamily="34" charset="0"/>
              </a:endParaRPr>
            </a:p>
          </p:txBody>
        </p:sp>
        <p:grpSp>
          <p:nvGrpSpPr>
            <p:cNvPr id="7" name="Group 6"/>
            <p:cNvGrpSpPr/>
            <p:nvPr/>
          </p:nvGrpSpPr>
          <p:grpSpPr>
            <a:xfrm>
              <a:off x="-7813493" y="1786199"/>
              <a:ext cx="896528" cy="915114"/>
              <a:chOff x="-914400" y="1752600"/>
              <a:chExt cx="816935" cy="816935"/>
            </a:xfrm>
          </p:grpSpPr>
          <p:sp>
            <p:nvSpPr>
              <p:cNvPr id="12" name="Oval 11"/>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8" name="Group 7"/>
            <p:cNvGrpSpPr/>
            <p:nvPr/>
          </p:nvGrpSpPr>
          <p:grpSpPr>
            <a:xfrm>
              <a:off x="-8699263" y="1786199"/>
              <a:ext cx="883997" cy="877900"/>
              <a:chOff x="9134475" y="914400"/>
              <a:chExt cx="883997" cy="877900"/>
            </a:xfrm>
          </p:grpSpPr>
          <p:sp>
            <p:nvSpPr>
              <p:cNvPr id="10" name="Oval 9"/>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1" name="Picture 10"/>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324313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dirty="0">
                <a:latin typeface="Times New Roman" pitchFamily="18" charset="0"/>
                <a:cs typeface="Times New Roman" pitchFamily="18" charset="0"/>
              </a:rPr>
              <a:t>CG Core Values &amp; Signature Behaviors</a:t>
            </a:r>
          </a:p>
        </p:txBody>
      </p:sp>
      <p:graphicFrame>
        <p:nvGraphicFramePr>
          <p:cNvPr id="3" name="Diagram 2"/>
          <p:cNvGraphicFramePr/>
          <p:nvPr/>
        </p:nvGraphicFramePr>
        <p:xfrm>
          <a:off x="2123853" y="2099733"/>
          <a:ext cx="4893927" cy="416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rotWithShape="1">
          <a:blip r:embed="rId8">
            <a:extLst>
              <a:ext uri="{28A0092B-C50C-407E-A947-70E740481C1C}">
                <a14:useLocalDpi xmlns:a14="http://schemas.microsoft.com/office/drawing/2010/main" val="0"/>
              </a:ext>
            </a:extLst>
          </a:blip>
          <a:srcRect b="82630"/>
          <a:stretch/>
        </p:blipFill>
        <p:spPr>
          <a:xfrm>
            <a:off x="0" y="-1368"/>
            <a:ext cx="9143999" cy="1191237"/>
          </a:xfrm>
          <a:prstGeom prst="rect">
            <a:avLst/>
          </a:prstGeom>
        </p:spPr>
      </p:pic>
      <p:grpSp>
        <p:nvGrpSpPr>
          <p:cNvPr id="5" name="Group 4"/>
          <p:cNvGrpSpPr/>
          <p:nvPr/>
        </p:nvGrpSpPr>
        <p:grpSpPr>
          <a:xfrm>
            <a:off x="-1184" y="0"/>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Bef>
                  <a:spcPct val="0"/>
                </a:spcBef>
                <a:defRPr/>
              </a:pP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lang="en-US" dirty="0"/>
            </a:p>
            <a:p>
              <a:pPr algn="r" defTabSz="914400">
                <a:spcBef>
                  <a:spcPct val="0"/>
                </a:spcBef>
                <a:defRPr/>
              </a:pPr>
              <a:r>
                <a:rPr kumimoji="0" lang="en-US" sz="3600" b="0" i="1" u="none" strike="noStrike" kern="1200" cap="none" spc="0" normalizeH="0" baseline="0" noProof="0" dirty="0">
                  <a:ln>
                    <a:noFill/>
                  </a:ln>
                  <a:effectLst/>
                  <a:uLnTx/>
                  <a:uFillTx/>
                  <a:latin typeface="Bahnschrift SemiLight Condensed"/>
                </a:rPr>
                <a:t>Stress Control (CG -0SC )</a:t>
              </a:r>
              <a:r>
                <a:rPr lang="en-US" sz="3600" i="1" dirty="0">
                  <a:latin typeface="Bahnschrift SemiLight Condensed"/>
                </a:rPr>
                <a:t>     </a:t>
              </a:r>
              <a:endParaRPr lang="en-US" sz="3600" b="0" i="1" u="none" strike="noStrike" kern="1200" cap="none" spc="0" normalizeH="0" baseline="0" noProof="0" dirty="0">
                <a:ln>
                  <a:noFill/>
                </a:ln>
                <a:effectLst/>
                <a:uLnTx/>
                <a:uFillTx/>
                <a:latin typeface="Bahnschrift SemiLight Condensed" panose="020B0502040204020203" pitchFamily="34" charset="0"/>
              </a:endParaRPr>
            </a:p>
          </p:txBody>
        </p:sp>
        <p:grpSp>
          <p:nvGrpSpPr>
            <p:cNvPr id="7" name="Group 6"/>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9">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10">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1488917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normAutofit/>
          </a:bodyPr>
          <a:lstStyle/>
          <a:p>
            <a:pPr algn="l" eaLnBrk="1" hangingPunct="1"/>
            <a:r>
              <a:rPr lang="en-US" sz="3600" b="1" dirty="0">
                <a:latin typeface="Times New Roman" pitchFamily="18" charset="0"/>
                <a:cs typeface="Times New Roman" pitchFamily="18" charset="0"/>
              </a:rPr>
              <a:t>Balancing Values</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1368"/>
            <a:ext cx="9143999" cy="1191237"/>
          </a:xfrm>
          <a:prstGeom prst="rect">
            <a:avLst/>
          </a:prstGeom>
        </p:spPr>
      </p:pic>
      <p:graphicFrame>
        <p:nvGraphicFramePr>
          <p:cNvPr id="2" name="Diagram 1"/>
          <p:cNvGraphicFramePr/>
          <p:nvPr/>
        </p:nvGraphicFramePr>
        <p:xfrm>
          <a:off x="1523999" y="19558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5" name="Group 4"/>
          <p:cNvGrpSpPr/>
          <p:nvPr/>
        </p:nvGrpSpPr>
        <p:grpSpPr>
          <a:xfrm>
            <a:off x="0" y="0"/>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 Coast Guard Operational</a:t>
              </a:r>
              <a:r>
                <a:rPr lang="en-US" sz="3600" i="1" dirty="0">
                  <a:latin typeface="Bahnschrift SemiLight Condensed"/>
                </a:rPr>
                <a:t>      </a:t>
              </a:r>
              <a:endParaRPr lang="en-US" dirty="0"/>
            </a:p>
            <a:p>
              <a:pPr algn="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 Stress Control (CG -0SC )</a:t>
              </a:r>
              <a:r>
                <a:rPr lang="en-US" sz="3600" i="1" dirty="0">
                  <a:latin typeface="Bahnschrift SemiLight Condensed"/>
                </a:rPr>
                <a:t>     </a:t>
              </a:r>
              <a:endParaRPr lang="en-US" sz="3600" b="0" i="1" u="none" strike="noStrike" kern="1200" cap="none" spc="0" normalizeH="0" baseline="0" noProof="0" dirty="0">
                <a:ln>
                  <a:noFill/>
                </a:ln>
                <a:effectLst/>
                <a:uLnTx/>
                <a:uFillTx/>
                <a:latin typeface="Bahnschrift SemiLight Condensed" panose="020B0502040204020203" pitchFamily="34" charset="0"/>
              </a:endParaRPr>
            </a:p>
          </p:txBody>
        </p:sp>
        <p:grpSp>
          <p:nvGrpSpPr>
            <p:cNvPr id="7" name="Group 6"/>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9">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10">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18776133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BC58FC0955A7F4A9586E53604F32D4A" ma:contentTypeVersion="4" ma:contentTypeDescription="Create a new document." ma:contentTypeScope="" ma:versionID="f62f1529c8eb32c25dd5e38fcbe47214">
  <xsd:schema xmlns:xsd="http://www.w3.org/2001/XMLSchema" xmlns:xs="http://www.w3.org/2001/XMLSchema" xmlns:p="http://schemas.microsoft.com/office/2006/metadata/properties" xmlns:ns2="bac90b65-dc96-4c73-9a2b-07c3d5daa757" xmlns:ns3="c340a06c-502f-4c8a-8b9b-1bd6218628f9" targetNamespace="http://schemas.microsoft.com/office/2006/metadata/properties" ma:root="true" ma:fieldsID="5985e1a8068d9bce7858b6ce7f6f472a" ns2:_="" ns3:_="">
    <xsd:import namespace="bac90b65-dc96-4c73-9a2b-07c3d5daa757"/>
    <xsd:import namespace="c340a06c-502f-4c8a-8b9b-1bd6218628f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c90b65-dc96-4c73-9a2b-07c3d5daa7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40a06c-502f-4c8a-8b9b-1bd6218628f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EE8FC0-3A38-441A-96E8-62E50E1475D3}">
  <ds:schemaRefs>
    <ds:schemaRef ds:uri="http://schemas.microsoft.com/office/2006/metadata/properties"/>
    <ds:schemaRef ds:uri="http://schemas.microsoft.com/office/infopath/2007/PartnerControls"/>
    <ds:schemaRef ds:uri="854dfc3f-4fcf-48a8-95c7-12c84f7a5a74"/>
  </ds:schemaRefs>
</ds:datastoreItem>
</file>

<file path=customXml/itemProps2.xml><?xml version="1.0" encoding="utf-8"?>
<ds:datastoreItem xmlns:ds="http://schemas.openxmlformats.org/officeDocument/2006/customXml" ds:itemID="{3942AC68-2F7B-4F89-B672-79043B362D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c90b65-dc96-4c73-9a2b-07c3d5daa757"/>
    <ds:schemaRef ds:uri="c340a06c-502f-4c8a-8b9b-1bd6218628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CFC1B8-7085-4B91-9276-2730C0F23A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67</TotalTime>
  <Words>2226</Words>
  <Application>Microsoft Office PowerPoint</Application>
  <PresentationFormat>On-screen Show (4:3)</PresentationFormat>
  <Paragraphs>232</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Valued Living </vt:lpstr>
      <vt:lpstr>Experiential:  Mindfulness Practice  </vt:lpstr>
      <vt:lpstr>Learning Objectives </vt:lpstr>
      <vt:lpstr>Values</vt:lpstr>
      <vt:lpstr>Living Life According to Your Values</vt:lpstr>
      <vt:lpstr>Values Influence Behaviors </vt:lpstr>
      <vt:lpstr>Exercise:   Values Clarification   </vt:lpstr>
      <vt:lpstr>CG Core Values &amp; Signature Behaviors</vt:lpstr>
      <vt:lpstr>Balancing Values</vt:lpstr>
    </vt:vector>
  </TitlesOfParts>
  <Company>DHA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Valued Living </dc:title>
  <dc:creator>Bardales, Melissa A. CTR</dc:creator>
  <cp:lastModifiedBy>Atadero, Robert M CIV USCG BASE KETCHIKAN (USA)</cp:lastModifiedBy>
  <cp:revision>63</cp:revision>
  <dcterms:created xsi:type="dcterms:W3CDTF">2020-07-20T19:52:44Z</dcterms:created>
  <dcterms:modified xsi:type="dcterms:W3CDTF">2023-06-20T17:54:41Z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0x010100CBC58FC0955A7F4A9586E53604F32D4A</vt:lpwstr>
  </property>
</Properties>
</file>